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62"/>
  </p:notesMasterIdLst>
  <p:sldIdLst>
    <p:sldId id="319" r:id="rId3"/>
    <p:sldId id="256" r:id="rId4"/>
    <p:sldId id="257" r:id="rId5"/>
    <p:sldId id="259" r:id="rId6"/>
    <p:sldId id="308" r:id="rId7"/>
    <p:sldId id="309" r:id="rId8"/>
    <p:sldId id="310" r:id="rId9"/>
    <p:sldId id="311" r:id="rId10"/>
    <p:sldId id="261" r:id="rId11"/>
    <p:sldId id="262" r:id="rId12"/>
    <p:sldId id="318" r:id="rId13"/>
    <p:sldId id="263" r:id="rId14"/>
    <p:sldId id="265" r:id="rId15"/>
    <p:sldId id="264" r:id="rId16"/>
    <p:sldId id="316" r:id="rId17"/>
    <p:sldId id="315" r:id="rId18"/>
    <p:sldId id="317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99" r:id="rId34"/>
    <p:sldId id="281" r:id="rId35"/>
    <p:sldId id="280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4" r:id="rId45"/>
    <p:sldId id="295" r:id="rId46"/>
    <p:sldId id="296" r:id="rId47"/>
    <p:sldId id="297" r:id="rId48"/>
    <p:sldId id="298" r:id="rId49"/>
    <p:sldId id="300" r:id="rId50"/>
    <p:sldId id="301" r:id="rId51"/>
    <p:sldId id="302" r:id="rId52"/>
    <p:sldId id="303" r:id="rId53"/>
    <p:sldId id="290" r:id="rId54"/>
    <p:sldId id="291" r:id="rId55"/>
    <p:sldId id="292" r:id="rId56"/>
    <p:sldId id="293" r:id="rId57"/>
    <p:sldId id="304" r:id="rId58"/>
    <p:sldId id="305" r:id="rId59"/>
    <p:sldId id="312" r:id="rId60"/>
    <p:sldId id="307" r:id="rId61"/>
  </p:sldIdLst>
  <p:sldSz cx="12192000" cy="6858000"/>
  <p:notesSz cx="6858000" cy="9144000"/>
  <p:embeddedFontLst>
    <p:embeddedFont>
      <p:font typeface="맑은 고딕" panose="020B0503020000020004" pitchFamily="34" charset="-127"/>
      <p:regular r:id="rId63"/>
      <p:bold r:id="rId64"/>
    </p:embeddedFont>
    <p:embeddedFont>
      <p:font typeface="함초롬바탕" panose="02030604000101010101"/>
      <p:regular r:id="rId65"/>
      <p:bold r:id="rId66"/>
    </p:embeddedFont>
    <p:embeddedFont>
      <p:font typeface="ADLaM Display" panose="02010000000000000000" pitchFamily="2" charset="0"/>
      <p:regular r:id="rId67"/>
    </p:embeddedFont>
    <p:embeddedFont>
      <p:font typeface="Montserrat" panose="00000500000000000000" pitchFamily="2" charset="0"/>
      <p:regular r:id="rId68"/>
      <p:bold r:id="rId69"/>
      <p:italic r:id="rId70"/>
      <p:boldItalic r:id="rId71"/>
    </p:embeddedFont>
    <p:embeddedFont>
      <p:font typeface="Montserrat Black" panose="00000A00000000000000" pitchFamily="2" charset="0"/>
      <p:bold r:id="rId72"/>
      <p:boldItalic r:id="rId73"/>
    </p:embeddedFont>
    <p:embeddedFont>
      <p:font typeface="Montserrat SemiBold" panose="00000700000000000000" pitchFamily="2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1" roundtripDataSignature="AMtx7mhR1Iks9A5WMhrtyNzZHhzmYMQs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99FFCC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38FB42C-24C9-4E3C-BC45-4DB2D8E931B9}">
  <a:tblStyle styleId="{838FB42C-24C9-4E3C-BC45-4DB2D8E931B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26" y="10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84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12.fntdata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font" Target="fonts/font15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0.fntdata"/><Relationship Id="rId85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5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81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4.fntdata"/><Relationship Id="rId7" Type="http://schemas.openxmlformats.org/officeDocument/2006/relationships/slide" Target="slides/slide5.xml"/><Relationship Id="rId71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>
          <a:extLst>
            <a:ext uri="{FF2B5EF4-FFF2-40B4-BE49-F238E27FC236}">
              <a16:creationId xmlns:a16="http://schemas.microsoft.com/office/drawing/2014/main" id="{5667CDD0-FC6C-28B7-6D74-095DAE860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:notes">
            <a:extLst>
              <a:ext uri="{FF2B5EF4-FFF2-40B4-BE49-F238E27FC236}">
                <a16:creationId xmlns:a16="http://schemas.microsoft.com/office/drawing/2014/main" id="{32ECCD43-DE75-F1FC-611B-511E4ACEA3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1:notes">
            <a:extLst>
              <a:ext uri="{FF2B5EF4-FFF2-40B4-BE49-F238E27FC236}">
                <a16:creationId xmlns:a16="http://schemas.microsoft.com/office/drawing/2014/main" id="{4BD554DB-D2CC-F977-063F-73CDD86E7B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716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>
          <a:extLst>
            <a:ext uri="{FF2B5EF4-FFF2-40B4-BE49-F238E27FC236}">
              <a16:creationId xmlns:a16="http://schemas.microsoft.com/office/drawing/2014/main" id="{BD963836-91C0-9F1F-F337-AB81B012F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:notes">
            <a:extLst>
              <a:ext uri="{FF2B5EF4-FFF2-40B4-BE49-F238E27FC236}">
                <a16:creationId xmlns:a16="http://schemas.microsoft.com/office/drawing/2014/main" id="{5437003B-0EE9-0FDE-BB5C-81DB69056F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1:notes">
            <a:extLst>
              <a:ext uri="{FF2B5EF4-FFF2-40B4-BE49-F238E27FC236}">
                <a16:creationId xmlns:a16="http://schemas.microsoft.com/office/drawing/2014/main" id="{EA276C37-0AD6-E4B7-F38E-006ED22733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1785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>
          <a:extLst>
            <a:ext uri="{FF2B5EF4-FFF2-40B4-BE49-F238E27FC236}">
              <a16:creationId xmlns:a16="http://schemas.microsoft.com/office/drawing/2014/main" id="{4CA2CFE3-D568-4A7F-FE6D-3D99247D6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:notes">
            <a:extLst>
              <a:ext uri="{FF2B5EF4-FFF2-40B4-BE49-F238E27FC236}">
                <a16:creationId xmlns:a16="http://schemas.microsoft.com/office/drawing/2014/main" id="{931961D6-AB96-9D28-6950-EE5ADB12BC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1:notes">
            <a:extLst>
              <a:ext uri="{FF2B5EF4-FFF2-40B4-BE49-F238E27FC236}">
                <a16:creationId xmlns:a16="http://schemas.microsoft.com/office/drawing/2014/main" id="{9FC9DEC8-3053-1ED0-6BDD-8A28AFAFCF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51163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039c4db797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3039c4db79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039c4db797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3039c4db79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039c4db797_0_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3039c4db797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039c4db797_1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3039c4db797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039c4db797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3039c4db79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039c4db797_1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3039c4db797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039c4db797_1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g3039c4db797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039c4db797_4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g3039c4db797_4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039c4db797_4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g3039c4db797_4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039c4db797_4_1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g3039c4db797_4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039c4db797_4_1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g3039c4db797_4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039c4db797_4_1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g3039c4db797_4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039c4db797_4_1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g3039c4db797_4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3039c4db797_4_4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여기 까지 경호</a:t>
            </a:r>
            <a:endParaRPr dirty="0"/>
          </a:p>
        </p:txBody>
      </p:sp>
      <p:sp>
        <p:nvSpPr>
          <p:cNvPr id="856" name="Google Shape;856;g3039c4db797_4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11698f8281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3A383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오버샘플링 선택 이유</a:t>
            </a:r>
            <a:endParaRPr sz="2800">
              <a:solidFill>
                <a:srgbClr val="3A383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3A383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SMOTE 간략한 설명</a:t>
            </a:r>
            <a:endParaRPr sz="2800">
              <a:solidFill>
                <a:srgbClr val="3A383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3A383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ADASYN 간략한 설명</a:t>
            </a:r>
            <a:endParaRPr sz="2800">
              <a:solidFill>
                <a:srgbClr val="3A383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3A383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GAN 언급</a:t>
            </a:r>
            <a:endParaRPr sz="2800">
              <a:solidFill>
                <a:srgbClr val="3A383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>
              <a:solidFill>
                <a:srgbClr val="3A383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g311698f828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11698f8281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여기 부터 해원</a:t>
            </a:r>
            <a:endParaRPr dirty="0"/>
          </a:p>
        </p:txBody>
      </p:sp>
      <p:sp>
        <p:nvSpPr>
          <p:cNvPr id="536" name="Google Shape;536;g311698f828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11698f8281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g311698f828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11698f8281_0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g311698f8281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11698f8281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311698f828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11698f8281_0_2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g311698f8281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11698f8281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g311698f828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11698f8281_0_2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g311698f8281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9" name="Google Shape;67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3039c4db797_4_2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g3039c4db797_4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08634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3039c4db797_4_3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g3039c4db797_4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039c4db797_4_3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g3039c4db797_4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3039c4db797_4_4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g3039c4db797_4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3039c4db797_4_7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g3039c4db797_4_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3039c4db797_4_6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g3039c4db797_4_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3039c4db797_4_5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g3039c4db797_4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3039c4db797_4_5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g3039c4db797_4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3039c4db797_4_7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g3039c4db797_4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11698f8281_0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g311698f8281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311698f8281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g311698f828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11698f8281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g311698f8281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3039c4db797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g3039c4db79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039c4db797_4_7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g3039c4db797_4_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3039c4db797_1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g3039c4db797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>
          <a:extLst>
            <a:ext uri="{FF2B5EF4-FFF2-40B4-BE49-F238E27FC236}">
              <a16:creationId xmlns:a16="http://schemas.microsoft.com/office/drawing/2014/main" id="{0BB3AD7A-C81C-C4F9-FECA-480CB8081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:notes">
            <a:extLst>
              <a:ext uri="{FF2B5EF4-FFF2-40B4-BE49-F238E27FC236}">
                <a16:creationId xmlns:a16="http://schemas.microsoft.com/office/drawing/2014/main" id="{8F36E975-EA54-3F1F-8E6F-2ACDFCF074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9:notes">
            <a:extLst>
              <a:ext uri="{FF2B5EF4-FFF2-40B4-BE49-F238E27FC236}">
                <a16:creationId xmlns:a16="http://schemas.microsoft.com/office/drawing/2014/main" id="{DA77928D-E786-4A25-4E16-E6AC4BFEFD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8820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8" name="Google Shape;26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039c4db797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3039c4db79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4618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5426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7000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2380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0832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8471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0863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091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7094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7526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500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8E8E"/>
              </a:buClr>
              <a:buSzPts val="2400"/>
              <a:buNone/>
              <a:defRPr sz="2400">
                <a:solidFill>
                  <a:srgbClr val="8F8E8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2000"/>
              <a:buNone/>
              <a:defRPr sz="2000">
                <a:solidFill>
                  <a:srgbClr val="8F8E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800"/>
              <a:buNone/>
              <a:defRPr sz="1800">
                <a:solidFill>
                  <a:srgbClr val="8F8E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3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3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3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 Black"/>
              <a:buNone/>
              <a:defRPr sz="4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2" name="Google Shape;12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3" name="Google Shape;13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4" name="Google Shape;14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467A-4026-4A8D-97BF-715EF7FA6491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067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ames19190/HyperTensionAnalytic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F5DFE-F25F-AC37-E9CA-FBF4D81E6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D1FD35-ECA0-83B2-C631-1E21E6A8F66F}"/>
              </a:ext>
            </a:extLst>
          </p:cNvPr>
          <p:cNvSpPr txBox="1"/>
          <p:nvPr/>
        </p:nvSpPr>
        <p:spPr>
          <a:xfrm>
            <a:off x="2368062" y="3429000"/>
            <a:ext cx="7455877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src</a:t>
            </a:r>
            <a:r>
              <a:rPr lang="en-US" dirty="0">
                <a:solidFill>
                  <a:schemeClr val="bg1"/>
                </a:solidFill>
              </a:rPr>
              <a:t> code: </a:t>
            </a:r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https://github.com/james19190/HyperTensionAnalytics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877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8" name="Google Shape;258;p9"/>
          <p:cNvCxnSpPr/>
          <p:nvPr/>
        </p:nvCxnSpPr>
        <p:spPr>
          <a:xfrm>
            <a:off x="152400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9" name="Google Shape;259;p9"/>
          <p:cNvCxnSpPr/>
          <p:nvPr/>
        </p:nvCxnSpPr>
        <p:spPr>
          <a:xfrm>
            <a:off x="1587500" y="190500"/>
            <a:ext cx="1060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0" name="Google Shape;260;p9"/>
          <p:cNvSpPr txBox="1"/>
          <p:nvPr/>
        </p:nvSpPr>
        <p:spPr>
          <a:xfrm>
            <a:off x="4126986" y="5212760"/>
            <a:ext cx="62549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</a:t>
            </a:r>
            <a:endParaRPr sz="4400" b="1" i="0" u="none" strike="noStrike" cap="non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61" name="Google Shape;261;p9"/>
          <p:cNvSpPr txBox="1"/>
          <p:nvPr/>
        </p:nvSpPr>
        <p:spPr>
          <a:xfrm>
            <a:off x="7552439" y="5214456"/>
            <a:ext cx="60465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endParaRPr sz="4400" b="1" i="0" u="none" strike="noStrike" cap="non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64" name="Google Shape;264;p9"/>
          <p:cNvSpPr txBox="1"/>
          <p:nvPr/>
        </p:nvSpPr>
        <p:spPr>
          <a:xfrm>
            <a:off x="583709" y="870007"/>
            <a:ext cx="1139009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</a:pPr>
            <a:r>
              <a:rPr lang="ko-KR" altLang="en-US" sz="28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실손 의료보험 현황</a:t>
            </a:r>
            <a:endParaRPr sz="2800" b="0" i="0" u="none" strike="noStrike" cap="none" dirty="0">
              <a:solidFill>
                <a:srgbClr val="3A3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65" name="Google Shape;265;p9"/>
          <p:cNvSpPr txBox="1"/>
          <p:nvPr/>
        </p:nvSpPr>
        <p:spPr>
          <a:xfrm>
            <a:off x="583709" y="447086"/>
            <a:ext cx="26548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 Problem Overview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" name="Google Shape;275;p10">
            <a:extLst>
              <a:ext uri="{FF2B5EF4-FFF2-40B4-BE49-F238E27FC236}">
                <a16:creationId xmlns:a16="http://schemas.microsoft.com/office/drawing/2014/main" id="{F42B0A60-5453-A1E0-882E-9221B8D7576B}"/>
              </a:ext>
            </a:extLst>
          </p:cNvPr>
          <p:cNvSpPr txBox="1"/>
          <p:nvPr/>
        </p:nvSpPr>
        <p:spPr>
          <a:xfrm>
            <a:off x="583709" y="1640377"/>
            <a:ext cx="11390090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실손 의료보험</a:t>
            </a:r>
            <a:endParaRPr lang="en-US" altLang="ko-KR" sz="2000" b="1" i="0" u="none" strike="noStrike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ko-KR" alt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국민건강보험이 보장하는 보험급여의 본인부담금과</a:t>
            </a:r>
            <a:endParaRPr lang="en-US" altLang="ko-KR" sz="2000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비급여 의료비를 보장하는 보완형 민영보험</a:t>
            </a:r>
            <a:endParaRPr lang="en-US" altLang="ko-KR" sz="2000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2006</a:t>
            </a:r>
            <a:r>
              <a:rPr lang="ko-KR" alt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년부터 정부가 본격적으로 활성화 추진</a:t>
            </a:r>
            <a:endParaRPr lang="en-US" altLang="ko-KR" sz="2000" b="1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국민건강보험의 재정적 부담</a:t>
            </a:r>
            <a:r>
              <a:rPr lang="en-US" altLang="ko-KR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꾸준한 양적 성장</a:t>
            </a:r>
            <a:endParaRPr lang="en-US" altLang="ko-KR" sz="2000" b="1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2023</a:t>
            </a:r>
            <a:r>
              <a:rPr lang="ko-KR" alt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년 기준 가입자 </a:t>
            </a:r>
            <a:r>
              <a:rPr lang="en-US" altLang="ko-KR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3,997</a:t>
            </a:r>
            <a:r>
              <a:rPr lang="ko-KR" alt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만 명</a:t>
            </a:r>
            <a:r>
              <a:rPr lang="en-US" altLang="ko-KR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가입건수 </a:t>
            </a:r>
            <a:r>
              <a:rPr lang="en-US" altLang="ko-KR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3,579</a:t>
            </a:r>
            <a:r>
              <a:rPr lang="ko-KR" alt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만 건</a:t>
            </a:r>
            <a:endParaRPr lang="en-US" altLang="ko-KR" sz="2000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금융감독원</a:t>
            </a:r>
            <a:r>
              <a:rPr lang="en-US" altLang="ko-KR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SemiBold"/>
              <a:buNone/>
            </a:pP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 descr="카드뉴스 - 금융위원회 알기쉬운·금융">
            <a:extLst>
              <a:ext uri="{FF2B5EF4-FFF2-40B4-BE49-F238E27FC236}">
                <a16:creationId xmlns:a16="http://schemas.microsoft.com/office/drawing/2014/main" id="{C8ADC8E6-0A09-78F5-F079-B5F89A184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030" y="1115335"/>
            <a:ext cx="4624164" cy="462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>
          <a:extLst>
            <a:ext uri="{FF2B5EF4-FFF2-40B4-BE49-F238E27FC236}">
              <a16:creationId xmlns:a16="http://schemas.microsoft.com/office/drawing/2014/main" id="{1A64664C-1F17-8C7D-BB5D-BFFF6461C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8" name="Google Shape;258;p9">
            <a:extLst>
              <a:ext uri="{FF2B5EF4-FFF2-40B4-BE49-F238E27FC236}">
                <a16:creationId xmlns:a16="http://schemas.microsoft.com/office/drawing/2014/main" id="{589BD3A2-C82E-29CE-DBDB-60CD2F0FC38F}"/>
              </a:ext>
            </a:extLst>
          </p:cNvPr>
          <p:cNvCxnSpPr/>
          <p:nvPr/>
        </p:nvCxnSpPr>
        <p:spPr>
          <a:xfrm>
            <a:off x="152400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9" name="Google Shape;259;p9">
            <a:extLst>
              <a:ext uri="{FF2B5EF4-FFF2-40B4-BE49-F238E27FC236}">
                <a16:creationId xmlns:a16="http://schemas.microsoft.com/office/drawing/2014/main" id="{64B33684-1C41-6799-14B6-3F3EA3D76F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0" name="Google Shape;260;p9">
            <a:extLst>
              <a:ext uri="{FF2B5EF4-FFF2-40B4-BE49-F238E27FC236}">
                <a16:creationId xmlns:a16="http://schemas.microsoft.com/office/drawing/2014/main" id="{38EFECC8-85EF-BB8E-4F1D-DA6C7F17DA4B}"/>
              </a:ext>
            </a:extLst>
          </p:cNvPr>
          <p:cNvSpPr txBox="1"/>
          <p:nvPr/>
        </p:nvSpPr>
        <p:spPr>
          <a:xfrm>
            <a:off x="4126986" y="5212760"/>
            <a:ext cx="62549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B</a:t>
            </a:r>
            <a:endParaRPr kumimoji="0" sz="4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61" name="Google Shape;261;p9">
            <a:extLst>
              <a:ext uri="{FF2B5EF4-FFF2-40B4-BE49-F238E27FC236}">
                <a16:creationId xmlns:a16="http://schemas.microsoft.com/office/drawing/2014/main" id="{B64EA60B-5A22-AF17-5C9D-A0CD4FE4BA9F}"/>
              </a:ext>
            </a:extLst>
          </p:cNvPr>
          <p:cNvSpPr txBox="1"/>
          <p:nvPr/>
        </p:nvSpPr>
        <p:spPr>
          <a:xfrm>
            <a:off x="7552439" y="5214456"/>
            <a:ext cx="60465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endParaRPr kumimoji="0" sz="4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64" name="Google Shape;264;p9">
            <a:extLst>
              <a:ext uri="{FF2B5EF4-FFF2-40B4-BE49-F238E27FC236}">
                <a16:creationId xmlns:a16="http://schemas.microsoft.com/office/drawing/2014/main" id="{5EA1C1A0-39DF-2B39-0016-CC16809630EE}"/>
              </a:ext>
            </a:extLst>
          </p:cNvPr>
          <p:cNvSpPr txBox="1"/>
          <p:nvPr/>
        </p:nvSpPr>
        <p:spPr>
          <a:xfrm>
            <a:off x="583709" y="870007"/>
            <a:ext cx="1139009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실손 의료보험 현황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65" name="Google Shape;265;p9">
            <a:extLst>
              <a:ext uri="{FF2B5EF4-FFF2-40B4-BE49-F238E27FC236}">
                <a16:creationId xmlns:a16="http://schemas.microsoft.com/office/drawing/2014/main" id="{59B6004D-E259-7B85-D0C3-C4FB23DC0C3E}"/>
              </a:ext>
            </a:extLst>
          </p:cNvPr>
          <p:cNvSpPr txBox="1"/>
          <p:nvPr/>
        </p:nvSpPr>
        <p:spPr>
          <a:xfrm>
            <a:off x="583709" y="447086"/>
            <a:ext cx="26548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2. Problem Overview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053FE5B-588B-379B-18C3-DD83170D9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41" y="1715684"/>
            <a:ext cx="6712920" cy="320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[그래픽] 실손보험 세대별 위험손해율 추이">
            <a:extLst>
              <a:ext uri="{FF2B5EF4-FFF2-40B4-BE49-F238E27FC236}">
                <a16:creationId xmlns:a16="http://schemas.microsoft.com/office/drawing/2014/main" id="{98C7811F-0673-63CD-484B-9F43C9278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765" y="1067823"/>
            <a:ext cx="3385763" cy="501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EBEF6B-C0BF-0B40-DFBF-1C40EBF9535D}"/>
              </a:ext>
            </a:extLst>
          </p:cNvPr>
          <p:cNvSpPr txBox="1"/>
          <p:nvPr/>
        </p:nvSpPr>
        <p:spPr>
          <a:xfrm>
            <a:off x="638941" y="5257495"/>
            <a:ext cx="610009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1~4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세대 실손 의료보험으로 이어지는 변화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20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20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보험 경영 구조의 효율화</a:t>
            </a:r>
            <a:r>
              <a:rPr lang="en-US" altLang="ko-KR" sz="20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20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but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여전히 높은 손해율을 유지하고 있음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5510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9D34AF-ABDC-0EDD-FEF3-11B0F6036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262" y="1036366"/>
            <a:ext cx="3241911" cy="4785267"/>
          </a:xfrm>
          <a:prstGeom prst="rect">
            <a:avLst/>
          </a:prstGeom>
        </p:spPr>
      </p:pic>
      <p:cxnSp>
        <p:nvCxnSpPr>
          <p:cNvPr id="270" name="Google Shape;270;p10"/>
          <p:cNvCxnSpPr/>
          <p:nvPr/>
        </p:nvCxnSpPr>
        <p:spPr>
          <a:xfrm>
            <a:off x="152400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1" name="Google Shape;271;p10"/>
          <p:cNvSpPr txBox="1"/>
          <p:nvPr/>
        </p:nvSpPr>
        <p:spPr>
          <a:xfrm>
            <a:off x="583709" y="447086"/>
            <a:ext cx="26548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 Problem Overview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72" name="Google Shape;272;p10"/>
          <p:cNvCxnSpPr/>
          <p:nvPr/>
        </p:nvCxnSpPr>
        <p:spPr>
          <a:xfrm>
            <a:off x="1587500" y="190500"/>
            <a:ext cx="1060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3" name="Google Shape;273;p10"/>
          <p:cNvSpPr txBox="1"/>
          <p:nvPr/>
        </p:nvSpPr>
        <p:spPr>
          <a:xfrm>
            <a:off x="4126986" y="5212760"/>
            <a:ext cx="62549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</a:t>
            </a:r>
            <a:endParaRPr sz="4400" b="1" i="0" u="none" strike="noStrike" cap="non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74" name="Google Shape;274;p10"/>
          <p:cNvSpPr txBox="1"/>
          <p:nvPr/>
        </p:nvSpPr>
        <p:spPr>
          <a:xfrm>
            <a:off x="7552439" y="5214456"/>
            <a:ext cx="60465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endParaRPr sz="4400" b="1" i="0" u="none" strike="noStrike" cap="non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75" name="Google Shape;275;p10"/>
          <p:cNvSpPr txBox="1"/>
          <p:nvPr/>
        </p:nvSpPr>
        <p:spPr>
          <a:xfrm>
            <a:off x="583709" y="1640377"/>
            <a:ext cx="11390090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Kenneth Arrow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(1921~2017, 1972</a:t>
            </a:r>
            <a:r>
              <a:rPr lang="ko-KR" altLang="en-US" sz="2000" b="1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년 노벨경제학상 수상</a:t>
            </a:r>
            <a:r>
              <a:rPr lang="en-US" altLang="ko-KR" sz="2000" b="1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)</a:t>
            </a:r>
            <a:endParaRPr lang="en-US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b="1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</a:t>
            </a:r>
            <a:r>
              <a:rPr lang="ko-KR" alt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감추어진 행동</a:t>
            </a:r>
            <a:r>
              <a:rPr lang="en-US" altLang="ko-KR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(hidden action)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한 경제주체가 선택하는 행동을 </a:t>
            </a:r>
            <a:endParaRPr lang="en-US" altLang="ko-KR" sz="2000" i="0" u="none" strike="noStrike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다른 경제주체가 관측할 수 없는 상황</a:t>
            </a:r>
            <a:endParaRPr lang="en-US" altLang="ko-KR" sz="2000" i="0" u="none" strike="noStrike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ko-KR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→</a:t>
            </a:r>
            <a:r>
              <a:rPr lang="en-US" altLang="ko-KR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도덕적 해이</a:t>
            </a:r>
            <a:r>
              <a:rPr lang="en-US" altLang="ko-KR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(moral hazard)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ex) </a:t>
            </a:r>
            <a:r>
              <a:rPr lang="ko-KR" alt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과잉진료</a:t>
            </a:r>
            <a:endParaRPr lang="en-US" altLang="ko-KR" sz="2000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endParaRPr lang="en-US" altLang="ko-KR" sz="2000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altLang="ko-KR" sz="2000" b="1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- </a:t>
            </a:r>
            <a:r>
              <a:rPr lang="ko-KR" altLang="en-US" sz="2000" b="1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감추어진 특성</a:t>
            </a:r>
            <a:r>
              <a:rPr lang="en-US" altLang="ko-KR" sz="2000" b="1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(hidden characteristic)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ko-KR" alt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외생적으로 주어진 특성에 대해 한 경제주체가 </a:t>
            </a:r>
            <a:endParaRPr lang="en-US" altLang="ko-KR" sz="2000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ko-KR" alt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다른 경제주체가 가지지 못한 정보를 가지는 상황</a:t>
            </a:r>
            <a:endParaRPr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→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역선택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(adverse selection)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20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ex)</a:t>
            </a:r>
            <a:r>
              <a:rPr kumimoji="0" lang="en-US" altLang="ko-KR" sz="20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kumimoji="0" lang="ko-KR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자신의 위험수준에 비해 과도하게 낮은 보험료를 지불</a:t>
            </a:r>
            <a:endParaRPr kumimoji="0" lang="en-US" altLang="ko-KR" sz="2000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SemiBold"/>
              <a:buNone/>
            </a:pP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0"/>
          <p:cNvSpPr txBox="1"/>
          <p:nvPr/>
        </p:nvSpPr>
        <p:spPr>
          <a:xfrm>
            <a:off x="583709" y="870007"/>
            <a:ext cx="1139009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정보 비대칭 </a:t>
            </a: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(Asymmetric Information)</a:t>
            </a: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9A6E6-E8D4-83FB-FFFF-15EBCECB20C5}"/>
              </a:ext>
            </a:extLst>
          </p:cNvPr>
          <p:cNvSpPr txBox="1"/>
          <p:nvPr/>
        </p:nvSpPr>
        <p:spPr>
          <a:xfrm>
            <a:off x="7336110" y="5982201"/>
            <a:ext cx="45722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i="1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Uncertainty And the Welfare Economics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i="1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of Medical Care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200" i="1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(Arrow, 1963)</a:t>
            </a:r>
            <a:endParaRPr kumimoji="0" lang="ko-KR" altLang="en-US" sz="1200" i="1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Montserrat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039c4db797_0_1"/>
          <p:cNvSpPr txBox="1"/>
          <p:nvPr/>
        </p:nvSpPr>
        <p:spPr>
          <a:xfrm>
            <a:off x="7552439" y="5214456"/>
            <a:ext cx="604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endParaRPr sz="4400" b="1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95" name="Google Shape;295;g3039c4db797_0_1"/>
          <p:cNvSpPr txBox="1"/>
          <p:nvPr/>
        </p:nvSpPr>
        <p:spPr>
          <a:xfrm>
            <a:off x="583709" y="870007"/>
            <a:ext cx="11390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Montserrat Black"/>
                <a:sym typeface="Montserrat Black"/>
              </a:rPr>
              <a:t>Problem Setting</a:t>
            </a:r>
            <a:endParaRPr dirty="0"/>
          </a:p>
        </p:txBody>
      </p:sp>
      <p:sp>
        <p:nvSpPr>
          <p:cNvPr id="298" name="Google Shape;298;g3039c4db797_0_1"/>
          <p:cNvSpPr txBox="1"/>
          <p:nvPr/>
        </p:nvSpPr>
        <p:spPr>
          <a:xfrm>
            <a:off x="583709" y="447086"/>
            <a:ext cx="265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 Problem Overview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99" name="Google Shape;299;g3039c4db797_0_1"/>
          <p:cNvCxnSpPr/>
          <p:nvPr/>
        </p:nvCxnSpPr>
        <p:spPr>
          <a:xfrm>
            <a:off x="1524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0" name="Google Shape;300;g3039c4db797_0_1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40850B0-0320-7745-0B75-306A61C9D83F}"/>
              </a:ext>
            </a:extLst>
          </p:cNvPr>
          <p:cNvGrpSpPr/>
          <p:nvPr/>
        </p:nvGrpSpPr>
        <p:grpSpPr>
          <a:xfrm>
            <a:off x="661138" y="2072693"/>
            <a:ext cx="5014800" cy="3462802"/>
            <a:chOff x="5767050" y="1393207"/>
            <a:chExt cx="5014800" cy="3462802"/>
          </a:xfrm>
        </p:grpSpPr>
        <p:sp>
          <p:nvSpPr>
            <p:cNvPr id="4" name="Google Shape;543;g311698f8281_0_4">
              <a:extLst>
                <a:ext uri="{FF2B5EF4-FFF2-40B4-BE49-F238E27FC236}">
                  <a16:creationId xmlns:a16="http://schemas.microsoft.com/office/drawing/2014/main" id="{B06032DA-2792-75A5-068E-6A61A7E1C66B}"/>
                </a:ext>
              </a:extLst>
            </p:cNvPr>
            <p:cNvSpPr/>
            <p:nvPr/>
          </p:nvSpPr>
          <p:spPr>
            <a:xfrm>
              <a:off x="5767050" y="1393207"/>
              <a:ext cx="5014800" cy="878143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ontserrat SemiBold"/>
                </a:rPr>
                <a:t>실손 의료보험 만성 적자</a:t>
              </a:r>
              <a:endParaRPr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endParaRPr>
            </a:p>
          </p:txBody>
        </p:sp>
        <p:sp>
          <p:nvSpPr>
            <p:cNvPr id="7" name="Google Shape;546;g311698f8281_0_4">
              <a:extLst>
                <a:ext uri="{FF2B5EF4-FFF2-40B4-BE49-F238E27FC236}">
                  <a16:creationId xmlns:a16="http://schemas.microsoft.com/office/drawing/2014/main" id="{616319E0-1945-7132-76D1-038B7687B303}"/>
                </a:ext>
              </a:extLst>
            </p:cNvPr>
            <p:cNvSpPr/>
            <p:nvPr/>
          </p:nvSpPr>
          <p:spPr>
            <a:xfrm>
              <a:off x="5767050" y="2718268"/>
              <a:ext cx="5014800" cy="2137741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0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ontserrat SemiBold"/>
                </a:rPr>
                <a:t>보험사 재정 악화</a:t>
              </a:r>
              <a:r>
                <a:rPr lang="en-US" altLang="ko-KR" sz="20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ontserrat SemiBold"/>
                </a:rPr>
                <a:t>,</a:t>
              </a:r>
            </a:p>
            <a:p>
              <a:pPr lvl="0" algn="ctr"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0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ontserrat SemiBold"/>
                </a:rPr>
                <a:t>양질의 보험상품 출현 유인 저해</a:t>
              </a:r>
              <a:r>
                <a:rPr lang="en-US" altLang="ko-KR" sz="20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ontserrat SemiBold"/>
                </a:rPr>
                <a:t>,</a:t>
              </a:r>
            </a:p>
            <a:p>
              <a:pPr lvl="0" algn="ctr"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0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ontserrat SemiBold"/>
                </a:rPr>
                <a:t>공영보험</a:t>
              </a:r>
              <a:r>
                <a:rPr lang="en-US" altLang="ko-KR" sz="20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ontserrat SemiBold"/>
                </a:rPr>
                <a:t>(</a:t>
              </a:r>
              <a:r>
                <a:rPr lang="ko-KR" altLang="en-US" sz="20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ontserrat SemiBold"/>
                </a:rPr>
                <a:t>국민건강보험</a:t>
              </a:r>
              <a:r>
                <a:rPr lang="en-US" altLang="ko-KR" sz="20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ontserrat SemiBold"/>
                </a:rPr>
                <a:t>)</a:t>
              </a:r>
              <a:r>
                <a:rPr lang="ko-KR" altLang="en-US" sz="20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ontserrat SemiBold"/>
                </a:rPr>
                <a:t> 효율적 보완 불가</a:t>
              </a:r>
              <a:r>
                <a:rPr lang="en-US" altLang="ko-KR" sz="20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ontserrat SemiBold"/>
                </a:rPr>
                <a:t>,</a:t>
              </a:r>
            </a:p>
            <a:p>
              <a:pPr lvl="0"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ontserrat SemiBold"/>
                </a:rPr>
                <a:t>…</a:t>
              </a:r>
              <a:r>
                <a:rPr lang="ko-KR" altLang="en-US" sz="20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ontserrat SemiBold"/>
                </a:rPr>
                <a:t> </a:t>
              </a:r>
              <a:endParaRPr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endParaRPr>
            </a:p>
          </p:txBody>
        </p:sp>
        <p:cxnSp>
          <p:nvCxnSpPr>
            <p:cNvPr id="9" name="Google Shape;548;g311698f8281_0_4">
              <a:extLst>
                <a:ext uri="{FF2B5EF4-FFF2-40B4-BE49-F238E27FC236}">
                  <a16:creationId xmlns:a16="http://schemas.microsoft.com/office/drawing/2014/main" id="{2E63F663-AD37-6B9A-004C-253CB9A4F445}"/>
                </a:ext>
              </a:extLst>
            </p:cNvPr>
            <p:cNvCxnSpPr>
              <a:cxnSpLocks/>
              <a:stCxn id="4" idx="2"/>
              <a:endCxn id="7" idx="0"/>
            </p:cNvCxnSpPr>
            <p:nvPr/>
          </p:nvCxnSpPr>
          <p:spPr>
            <a:xfrm>
              <a:off x="8274450" y="2271350"/>
              <a:ext cx="0" cy="446918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D219E49-0679-B192-D783-B5468E4B461F}"/>
              </a:ext>
            </a:extLst>
          </p:cNvPr>
          <p:cNvSpPr txBox="1"/>
          <p:nvPr/>
        </p:nvSpPr>
        <p:spPr>
          <a:xfrm>
            <a:off x="5873719" y="795420"/>
            <a:ext cx="610009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그간 언론 및 보험업계에서는 도덕적 해이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(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과잉진료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문제에 지나치게 집중한 나머지 역선택 문제에</a:t>
            </a:r>
            <a:endParaRPr lang="en-US" altLang="ko-KR" sz="20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Montserrat SemiBold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충분한 관심을 기울이지 않아 옴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Montserrat SemiBold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but </a:t>
            </a:r>
            <a:r>
              <a:rPr lang="ko-KR" altLang="en-US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역선택 억제도 매우 중요한 문제</a:t>
            </a:r>
            <a:r>
              <a:rPr lang="en-US" altLang="ko-KR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!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Montserrat SemiBold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altLang="ko-KR" sz="20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Montserrat SemiBold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의료보험업계에서 중요한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risk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측정 요소인 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Montserrat SemiBold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고혈압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*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을 효율적으로 예측하는 모델 설계 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Montserrat SemiBold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+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이에 기초한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pricing model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 아이디어 </a:t>
            </a:r>
            <a:r>
              <a:rPr lang="ko-KR" altLang="en-US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제시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Montserrat SemiBol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0FCF9E-EA43-CEDC-871E-BF71D1A64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173" y="3692639"/>
            <a:ext cx="3374132" cy="272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3DC0391-2BAE-9C20-737E-C42A66BB15C6}"/>
              </a:ext>
            </a:extLst>
          </p:cNvPr>
          <p:cNvSpPr txBox="1"/>
          <p:nvPr/>
        </p:nvSpPr>
        <p:spPr>
          <a:xfrm>
            <a:off x="9844305" y="4752791"/>
            <a:ext cx="21761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* </a:t>
            </a:r>
            <a:r>
              <a:rPr kumimoji="0" lang="ko-KR" altLang="en-US" sz="1200" i="1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고혈압은 의료 보험 가입 시</a:t>
            </a:r>
            <a:endParaRPr kumimoji="0" lang="en-US" altLang="ko-KR" sz="1200" i="1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Montserrat SemiBold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i="1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법적 고지 의무 대상임</a:t>
            </a:r>
            <a:endParaRPr lang="en-US" altLang="ko-KR" sz="1200" i="1" dirty="0">
              <a:solidFill>
                <a:srgbClr val="3A3838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Montserrat SemiBold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ko-KR" sz="1200" i="1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ontserrat SemiBold"/>
              </a:rPr>
              <a:t>←</a:t>
            </a:r>
            <a:endParaRPr kumimoji="0" lang="ko-KR" altLang="en-US" sz="1200" i="1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Montserrat SemiBold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7D00CCF-376C-DF86-4E72-1B18429173AC}"/>
              </a:ext>
            </a:extLst>
          </p:cNvPr>
          <p:cNvCxnSpPr/>
          <p:nvPr/>
        </p:nvCxnSpPr>
        <p:spPr>
          <a:xfrm>
            <a:off x="7327474" y="5754989"/>
            <a:ext cx="30070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2" name="Google Shape;282;p11"/>
          <p:cNvCxnSpPr/>
          <p:nvPr/>
        </p:nvCxnSpPr>
        <p:spPr>
          <a:xfrm>
            <a:off x="152400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3" name="Google Shape;283;p11"/>
          <p:cNvCxnSpPr/>
          <p:nvPr/>
        </p:nvCxnSpPr>
        <p:spPr>
          <a:xfrm>
            <a:off x="1587500" y="190500"/>
            <a:ext cx="1060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4" name="Google Shape;284;p11"/>
          <p:cNvSpPr txBox="1"/>
          <p:nvPr/>
        </p:nvSpPr>
        <p:spPr>
          <a:xfrm>
            <a:off x="4126986" y="5212760"/>
            <a:ext cx="62549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</a:t>
            </a:r>
            <a:endParaRPr sz="4400" b="1" i="0" u="none" strike="noStrike" cap="non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85" name="Google Shape;285;p11"/>
          <p:cNvSpPr txBox="1"/>
          <p:nvPr/>
        </p:nvSpPr>
        <p:spPr>
          <a:xfrm>
            <a:off x="7552439" y="5214456"/>
            <a:ext cx="60465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endParaRPr sz="4400" b="1" i="0" u="none" strike="noStrike" cap="non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86" name="Google Shape;286;p11"/>
          <p:cNvSpPr txBox="1"/>
          <p:nvPr/>
        </p:nvSpPr>
        <p:spPr>
          <a:xfrm>
            <a:off x="583708" y="1706691"/>
            <a:ext cx="11524471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실제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보험사들은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HT data, DM data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내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feature들의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일부만을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수집할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수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있음</a:t>
            </a:r>
            <a:endParaRPr sz="2000" b="1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제한된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범위의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정보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내에서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가장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성공적으로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(model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performance의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측면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고혈압을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예측하는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모델을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설계하는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것이</a:t>
            </a: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목적</a:t>
            </a:r>
            <a:endParaRPr sz="2000" b="1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Feature Selection </a:t>
            </a:r>
            <a:endParaRPr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실제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보험사가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ko-KR" alt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얻을 수 있는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ko-KR" alt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범위의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정보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+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HT data + DM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data에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모두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포함되는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feature들을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선별</a:t>
            </a:r>
            <a:endParaRPr sz="2000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Data Modelling – Machine Learning</a:t>
            </a:r>
            <a:endParaRPr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앞서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선별된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feature들만을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독립변수로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삼는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model을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설계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endParaRPr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다양한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model들의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성능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비교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,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동일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model에서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보다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성능을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높일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수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있는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방법</a:t>
            </a:r>
            <a:r>
              <a:rPr 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고민</a:t>
            </a:r>
            <a:endParaRPr sz="2000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1"/>
          <p:cNvSpPr txBox="1"/>
          <p:nvPr/>
        </p:nvSpPr>
        <p:spPr>
          <a:xfrm>
            <a:off x="583709" y="870007"/>
            <a:ext cx="1139009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rgbClr val="3A3838"/>
                </a:solidFill>
                <a:latin typeface="Montserrat Black"/>
                <a:sym typeface="Montserrat Black"/>
              </a:rPr>
              <a:t>Problem Setting</a:t>
            </a:r>
            <a:endParaRPr dirty="0"/>
          </a:p>
        </p:txBody>
      </p:sp>
      <p:sp>
        <p:nvSpPr>
          <p:cNvPr id="288" name="Google Shape;288;p11"/>
          <p:cNvSpPr txBox="1"/>
          <p:nvPr/>
        </p:nvSpPr>
        <p:spPr>
          <a:xfrm>
            <a:off x="583709" y="447086"/>
            <a:ext cx="26548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 Problem Overview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89" name="Google Shape;289;p11"/>
          <p:cNvCxnSpPr/>
          <p:nvPr/>
        </p:nvCxnSpPr>
        <p:spPr>
          <a:xfrm>
            <a:off x="4452937" y="190500"/>
            <a:ext cx="773906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>
          <a:extLst>
            <a:ext uri="{FF2B5EF4-FFF2-40B4-BE49-F238E27FC236}">
              <a16:creationId xmlns:a16="http://schemas.microsoft.com/office/drawing/2014/main" id="{648EE458-ACDC-BE63-A0FE-3D13C066C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2" name="Google Shape;282;p11">
            <a:extLst>
              <a:ext uri="{FF2B5EF4-FFF2-40B4-BE49-F238E27FC236}">
                <a16:creationId xmlns:a16="http://schemas.microsoft.com/office/drawing/2014/main" id="{1608AEAF-F1E0-E3FF-A17F-038306870EEE}"/>
              </a:ext>
            </a:extLst>
          </p:cNvPr>
          <p:cNvCxnSpPr/>
          <p:nvPr/>
        </p:nvCxnSpPr>
        <p:spPr>
          <a:xfrm>
            <a:off x="152400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3" name="Google Shape;283;p11">
            <a:extLst>
              <a:ext uri="{FF2B5EF4-FFF2-40B4-BE49-F238E27FC236}">
                <a16:creationId xmlns:a16="http://schemas.microsoft.com/office/drawing/2014/main" id="{A482847F-F3FF-A9FA-715E-FD3EFC96EF74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5" name="Google Shape;285;p11">
            <a:extLst>
              <a:ext uri="{FF2B5EF4-FFF2-40B4-BE49-F238E27FC236}">
                <a16:creationId xmlns:a16="http://schemas.microsoft.com/office/drawing/2014/main" id="{5F90F4B2-BAD6-9814-A429-59AB4D25B5D8}"/>
              </a:ext>
            </a:extLst>
          </p:cNvPr>
          <p:cNvSpPr txBox="1"/>
          <p:nvPr/>
        </p:nvSpPr>
        <p:spPr>
          <a:xfrm>
            <a:off x="7552439" y="5214456"/>
            <a:ext cx="60465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endParaRPr kumimoji="0" sz="4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87" name="Google Shape;287;p11">
            <a:extLst>
              <a:ext uri="{FF2B5EF4-FFF2-40B4-BE49-F238E27FC236}">
                <a16:creationId xmlns:a16="http://schemas.microsoft.com/office/drawing/2014/main" id="{2A8703C2-9AFC-15DC-11B5-E02D3D0EC1C0}"/>
              </a:ext>
            </a:extLst>
          </p:cNvPr>
          <p:cNvSpPr txBox="1"/>
          <p:nvPr/>
        </p:nvSpPr>
        <p:spPr>
          <a:xfrm>
            <a:off x="583709" y="870007"/>
            <a:ext cx="1139009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Black"/>
                <a:cs typeface="Arial"/>
                <a:sym typeface="Montserrat Black"/>
              </a:rPr>
              <a:t>Feature Selection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8" name="Google Shape;288;p11">
            <a:extLst>
              <a:ext uri="{FF2B5EF4-FFF2-40B4-BE49-F238E27FC236}">
                <a16:creationId xmlns:a16="http://schemas.microsoft.com/office/drawing/2014/main" id="{6FE5856A-73C3-D485-0D88-C7229AF37243}"/>
              </a:ext>
            </a:extLst>
          </p:cNvPr>
          <p:cNvSpPr txBox="1"/>
          <p:nvPr/>
        </p:nvSpPr>
        <p:spPr>
          <a:xfrm>
            <a:off x="583709" y="447086"/>
            <a:ext cx="26548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2. Problem Overview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89" name="Google Shape;289;p11">
            <a:extLst>
              <a:ext uri="{FF2B5EF4-FFF2-40B4-BE49-F238E27FC236}">
                <a16:creationId xmlns:a16="http://schemas.microsoft.com/office/drawing/2014/main" id="{8144DE33-34F3-8545-D8BA-2BB4D1EC1575}"/>
              </a:ext>
            </a:extLst>
          </p:cNvPr>
          <p:cNvCxnSpPr/>
          <p:nvPr/>
        </p:nvCxnSpPr>
        <p:spPr>
          <a:xfrm>
            <a:off x="4452937" y="190500"/>
            <a:ext cx="773906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2" name="Google Shape;314;g3039c4db797_0_38">
            <a:extLst>
              <a:ext uri="{FF2B5EF4-FFF2-40B4-BE49-F238E27FC236}">
                <a16:creationId xmlns:a16="http://schemas.microsoft.com/office/drawing/2014/main" id="{BE96271B-DDF5-894B-13F5-A591E37D68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134686"/>
              </p:ext>
            </p:extLst>
          </p:nvPr>
        </p:nvGraphicFramePr>
        <p:xfrm>
          <a:off x="681921" y="1437304"/>
          <a:ext cx="3133850" cy="5313350"/>
        </p:xfrm>
        <a:graphic>
          <a:graphicData uri="http://schemas.openxmlformats.org/drawingml/2006/table">
            <a:tbl>
              <a:tblPr>
                <a:noFill/>
                <a:tableStyleId>{838FB42C-24C9-4E3C-BC45-4DB2D8E931B9}</a:tableStyleId>
              </a:tblPr>
              <a:tblGrid>
                <a:gridCol w="156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/>
                        <a:t>Feature</a:t>
                      </a:r>
                      <a:endParaRPr sz="1200" b="1" dirty="0"/>
                    </a:p>
                  </a:txBody>
                  <a:tcPr marL="91425" marR="91425" marT="91425" marB="91425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dirty="0"/>
                        <a:t>보험사 수집 근거</a:t>
                      </a:r>
                      <a:endParaRPr sz="1200" b="1" dirty="0"/>
                    </a:p>
                  </a:txBody>
                  <a:tcPr marL="91425" marR="91425" marT="91425" marB="91425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AGE(</a:t>
                      </a:r>
                      <a:r>
                        <a:rPr lang="ko-KR" altLang="en-US" sz="1200" dirty="0"/>
                        <a:t>연령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1. </a:t>
                      </a:r>
                      <a:r>
                        <a:rPr lang="ko-KR" altLang="en-US" sz="1200" dirty="0"/>
                        <a:t>기본 정보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SEX(</a:t>
                      </a:r>
                      <a:r>
                        <a:rPr lang="ko-KR" altLang="en-US" sz="1200" dirty="0"/>
                        <a:t>성별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1. </a:t>
                      </a:r>
                      <a:r>
                        <a:rPr lang="ko-KR" altLang="en-US" sz="1200" dirty="0"/>
                        <a:t>기본 정보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BP_HIGH(</a:t>
                      </a:r>
                      <a:r>
                        <a:rPr lang="ko-KR" altLang="en-US" sz="1200" dirty="0"/>
                        <a:t>최고혈압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혈압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BP_LWST(</a:t>
                      </a:r>
                      <a:r>
                        <a:rPr lang="ko-KR" altLang="en-US" sz="1200" dirty="0"/>
                        <a:t>최저혈압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혈압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TOT_CHOLE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총콜레스테롤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혈액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BLDS(</a:t>
                      </a:r>
                      <a:r>
                        <a:rPr lang="ko-KR" altLang="en-US" sz="1200" dirty="0"/>
                        <a:t>식전 혈당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혈액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72745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HMG(</a:t>
                      </a:r>
                      <a:r>
                        <a:rPr lang="ko-KR" altLang="en-US" sz="1200" dirty="0"/>
                        <a:t>혈색소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혈액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SGOT_ASL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 err="1"/>
                        <a:t>혈청지오티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혈액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SFPT_ALT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dk1"/>
                          </a:solidFill>
                        </a:rPr>
                        <a:t>혈청지피티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추가 검사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혈액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GAMMA_GPT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dk1"/>
                          </a:solidFill>
                        </a:rPr>
                        <a:t>감마지피티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추가 검사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혈액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BMI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추가검사</a:t>
                      </a:r>
                      <a:endParaRPr lang="en-US" altLang="ko-KR" sz="120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기본 건강검진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" name="Google Shape;315;g3039c4db797_0_38">
            <a:extLst>
              <a:ext uri="{FF2B5EF4-FFF2-40B4-BE49-F238E27FC236}">
                <a16:creationId xmlns:a16="http://schemas.microsoft.com/office/drawing/2014/main" id="{672AE86C-9679-33A3-A3CD-895067FEA5FF}"/>
              </a:ext>
            </a:extLst>
          </p:cNvPr>
          <p:cNvGraphicFramePr/>
          <p:nvPr/>
        </p:nvGraphicFramePr>
        <p:xfrm>
          <a:off x="4117180" y="1437304"/>
          <a:ext cx="3133850" cy="3657390"/>
        </p:xfrm>
        <a:graphic>
          <a:graphicData uri="http://schemas.openxmlformats.org/drawingml/2006/table">
            <a:tbl>
              <a:tblPr>
                <a:noFill/>
                <a:tableStyleId>{838FB42C-24C9-4E3C-BC45-4DB2D8E931B9}</a:tableStyleId>
              </a:tblPr>
              <a:tblGrid>
                <a:gridCol w="156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/>
                        <a:t>Feature</a:t>
                      </a:r>
                      <a:endParaRPr sz="1200"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dirty="0"/>
                        <a:t>보험사 수집 근거</a:t>
                      </a:r>
                      <a:endParaRPr sz="1200"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SCR_CNT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총검진횟수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T_IN_LOS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총입원일수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T_OUT_LOS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 err="1"/>
                        <a:t>총외래일수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SMK_STAT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흡연상태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DRNK_HABIT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음주습관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EXER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운동습관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F18E808-EFFB-B159-F5BA-F52683E6AF24}"/>
              </a:ext>
            </a:extLst>
          </p:cNvPr>
          <p:cNvSpPr txBox="1"/>
          <p:nvPr/>
        </p:nvSpPr>
        <p:spPr>
          <a:xfrm>
            <a:off x="4126986" y="6002102"/>
            <a:ext cx="48343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HT, DM data</a:t>
            </a:r>
            <a:r>
              <a:rPr kumimoji="0" lang="ko-KR" alt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에 둘 다 들어있는</a:t>
            </a: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feature</a:t>
            </a:r>
            <a:r>
              <a:rPr kumimoji="0" lang="ko-KR" alt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들 중 </a:t>
            </a:r>
            <a:endParaRPr kumimoji="0" lang="en-US" altLang="ko-KR" sz="1400" b="0" i="1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보험사 수집 근거가</a:t>
            </a: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  <a:r>
              <a:rPr kumimoji="0" lang="ko-KR" alt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있는 </a:t>
            </a: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feature</a:t>
            </a:r>
            <a:r>
              <a:rPr kumimoji="0" lang="ko-KR" alt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들을 최종적으로 선택함</a:t>
            </a:r>
            <a:endParaRPr kumimoji="0" lang="en-US" altLang="ko-KR" sz="1400" b="0" i="1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</p:txBody>
      </p:sp>
      <p:sp>
        <p:nvSpPr>
          <p:cNvPr id="5" name="Google Shape;275;p10">
            <a:extLst>
              <a:ext uri="{FF2B5EF4-FFF2-40B4-BE49-F238E27FC236}">
                <a16:creationId xmlns:a16="http://schemas.microsoft.com/office/drawing/2014/main" id="{8A52504C-0C99-A9FE-E592-AB7D9E9C006E}"/>
              </a:ext>
            </a:extLst>
          </p:cNvPr>
          <p:cNvSpPr txBox="1"/>
          <p:nvPr/>
        </p:nvSpPr>
        <p:spPr>
          <a:xfrm>
            <a:off x="7639112" y="1393187"/>
            <a:ext cx="4180581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1. </a:t>
            </a:r>
            <a:r>
              <a:rPr lang="ko-KR" altLang="en-US" sz="2000" b="1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기본 정보</a:t>
            </a:r>
            <a:endParaRPr lang="en-US" altLang="ko-KR" sz="2000" b="1" i="0" u="none" strike="noStrike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ko-KR" sz="2000" b="1" i="0" u="none" strike="noStrike" dirty="0">
              <a:solidFill>
                <a:schemeClr val="dk1"/>
              </a:solidFill>
              <a:ea typeface="함초롬바탕" panose="02030604000101010101" pitchFamily="18" charset="-127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보험 가입 시 기본 정보</a:t>
            </a:r>
            <a:endParaRPr lang="en-US" altLang="ko-KR" sz="1800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18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생년월일</a:t>
            </a:r>
            <a:r>
              <a:rPr lang="en-US" altLang="ko-KR" sz="18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8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성별 기재하여야 함</a:t>
            </a:r>
            <a:r>
              <a:rPr lang="en-US" altLang="ko-KR" sz="18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endParaRPr lang="en-US" altLang="ko-KR" sz="1800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b="1" i="0" u="none" strike="noStrike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4598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>
          <a:extLst>
            <a:ext uri="{FF2B5EF4-FFF2-40B4-BE49-F238E27FC236}">
              <a16:creationId xmlns:a16="http://schemas.microsoft.com/office/drawing/2014/main" id="{056AEBD8-DD6C-E26E-9D68-80E76BC21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2" name="Google Shape;282;p11">
            <a:extLst>
              <a:ext uri="{FF2B5EF4-FFF2-40B4-BE49-F238E27FC236}">
                <a16:creationId xmlns:a16="http://schemas.microsoft.com/office/drawing/2014/main" id="{2F610503-A998-5CC3-681E-091095CB6E61}"/>
              </a:ext>
            </a:extLst>
          </p:cNvPr>
          <p:cNvCxnSpPr/>
          <p:nvPr/>
        </p:nvCxnSpPr>
        <p:spPr>
          <a:xfrm>
            <a:off x="152400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3" name="Google Shape;283;p11">
            <a:extLst>
              <a:ext uri="{FF2B5EF4-FFF2-40B4-BE49-F238E27FC236}">
                <a16:creationId xmlns:a16="http://schemas.microsoft.com/office/drawing/2014/main" id="{3956A227-EA79-4570-D455-C0A91AA1C548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5" name="Google Shape;285;p11">
            <a:extLst>
              <a:ext uri="{FF2B5EF4-FFF2-40B4-BE49-F238E27FC236}">
                <a16:creationId xmlns:a16="http://schemas.microsoft.com/office/drawing/2014/main" id="{2FA88C7D-067B-972B-642A-B1D6CFF53124}"/>
              </a:ext>
            </a:extLst>
          </p:cNvPr>
          <p:cNvSpPr txBox="1"/>
          <p:nvPr/>
        </p:nvSpPr>
        <p:spPr>
          <a:xfrm>
            <a:off x="7552439" y="5214456"/>
            <a:ext cx="60465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endParaRPr kumimoji="0" sz="4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87" name="Google Shape;287;p11">
            <a:extLst>
              <a:ext uri="{FF2B5EF4-FFF2-40B4-BE49-F238E27FC236}">
                <a16:creationId xmlns:a16="http://schemas.microsoft.com/office/drawing/2014/main" id="{B7EE0499-1952-68E1-EF55-1B0304FFDF28}"/>
              </a:ext>
            </a:extLst>
          </p:cNvPr>
          <p:cNvSpPr txBox="1"/>
          <p:nvPr/>
        </p:nvSpPr>
        <p:spPr>
          <a:xfrm>
            <a:off x="583709" y="870007"/>
            <a:ext cx="1139009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  <a:tabLst/>
              <a:defRPr/>
            </a:pPr>
            <a:r>
              <a:rPr lang="en-US" sz="2800" dirty="0">
                <a:solidFill>
                  <a:srgbClr val="3A3838"/>
                </a:solidFill>
                <a:latin typeface="Montserrat Black"/>
                <a:sym typeface="Montserrat Black"/>
              </a:rPr>
              <a:t>Feature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Black"/>
                <a:cs typeface="Arial"/>
                <a:sym typeface="Montserrat Black"/>
              </a:rPr>
              <a:t> Selection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8" name="Google Shape;288;p11">
            <a:extLst>
              <a:ext uri="{FF2B5EF4-FFF2-40B4-BE49-F238E27FC236}">
                <a16:creationId xmlns:a16="http://schemas.microsoft.com/office/drawing/2014/main" id="{C9034E50-2911-6373-DF09-0B9223F6B131}"/>
              </a:ext>
            </a:extLst>
          </p:cNvPr>
          <p:cNvSpPr txBox="1"/>
          <p:nvPr/>
        </p:nvSpPr>
        <p:spPr>
          <a:xfrm>
            <a:off x="583709" y="447086"/>
            <a:ext cx="26548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2. Problem Overview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89" name="Google Shape;289;p11">
            <a:extLst>
              <a:ext uri="{FF2B5EF4-FFF2-40B4-BE49-F238E27FC236}">
                <a16:creationId xmlns:a16="http://schemas.microsoft.com/office/drawing/2014/main" id="{33EFD64E-77E2-7DA1-D1F6-D36242E0EC74}"/>
              </a:ext>
            </a:extLst>
          </p:cNvPr>
          <p:cNvCxnSpPr/>
          <p:nvPr/>
        </p:nvCxnSpPr>
        <p:spPr>
          <a:xfrm>
            <a:off x="4452937" y="190500"/>
            <a:ext cx="773906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2" name="Google Shape;314;g3039c4db797_0_38">
            <a:extLst>
              <a:ext uri="{FF2B5EF4-FFF2-40B4-BE49-F238E27FC236}">
                <a16:creationId xmlns:a16="http://schemas.microsoft.com/office/drawing/2014/main" id="{64CA1B6F-6D2B-A72E-D7B6-0C204AC9A4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1045154"/>
              </p:ext>
            </p:extLst>
          </p:nvPr>
        </p:nvGraphicFramePr>
        <p:xfrm>
          <a:off x="681921" y="1437304"/>
          <a:ext cx="3133850" cy="5313350"/>
        </p:xfrm>
        <a:graphic>
          <a:graphicData uri="http://schemas.openxmlformats.org/drawingml/2006/table">
            <a:tbl>
              <a:tblPr>
                <a:noFill/>
                <a:tableStyleId>{838FB42C-24C9-4E3C-BC45-4DB2D8E931B9}</a:tableStyleId>
              </a:tblPr>
              <a:tblGrid>
                <a:gridCol w="156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/>
                        <a:t>Feature</a:t>
                      </a:r>
                      <a:endParaRPr sz="1200" b="1" dirty="0"/>
                    </a:p>
                  </a:txBody>
                  <a:tcPr marL="91425" marR="91425" marT="91425" marB="91425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dirty="0"/>
                        <a:t>보험사 수집 근거</a:t>
                      </a:r>
                      <a:endParaRPr sz="1200" b="1" dirty="0"/>
                    </a:p>
                  </a:txBody>
                  <a:tcPr marL="91425" marR="91425" marT="91425" marB="91425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AGE(</a:t>
                      </a:r>
                      <a:r>
                        <a:rPr lang="ko-KR" altLang="en-US" sz="1200" dirty="0"/>
                        <a:t>연령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1. </a:t>
                      </a:r>
                      <a:r>
                        <a:rPr lang="ko-KR" altLang="en-US" sz="1200" dirty="0"/>
                        <a:t>기본 정보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SEX(</a:t>
                      </a:r>
                      <a:r>
                        <a:rPr lang="ko-KR" altLang="en-US" sz="1200" dirty="0"/>
                        <a:t>성별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1. </a:t>
                      </a:r>
                      <a:r>
                        <a:rPr lang="ko-KR" altLang="en-US" sz="1200" dirty="0"/>
                        <a:t>기본 정보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BP_HIGH(</a:t>
                      </a:r>
                      <a:r>
                        <a:rPr lang="ko-KR" altLang="en-US" sz="1200" dirty="0"/>
                        <a:t>최고혈압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혈압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BP_LWST(</a:t>
                      </a:r>
                      <a:r>
                        <a:rPr lang="ko-KR" altLang="en-US" sz="1200" dirty="0"/>
                        <a:t>최저혈압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혈압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TOT_CHOLE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총콜레스테롤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혈액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BLDS(</a:t>
                      </a:r>
                      <a:r>
                        <a:rPr lang="ko-KR" altLang="en-US" sz="1200" dirty="0"/>
                        <a:t>식전 혈당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혈액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72745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HMG(</a:t>
                      </a:r>
                      <a:r>
                        <a:rPr lang="ko-KR" altLang="en-US" sz="1200" dirty="0"/>
                        <a:t>혈색소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혈액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SGOT_ASL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 err="1"/>
                        <a:t>혈청지오티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혈액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SFPT_ALT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dk1"/>
                          </a:solidFill>
                        </a:rPr>
                        <a:t>혈청지피티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추가 검사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혈액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GAMMA_GPT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dk1"/>
                          </a:solidFill>
                        </a:rPr>
                        <a:t>감마지피티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추가 검사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혈액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BMI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추가 검사</a:t>
                      </a:r>
                      <a:endParaRPr lang="en-US" altLang="ko-KR" sz="120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기본 건강검진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" name="Google Shape;315;g3039c4db797_0_38">
            <a:extLst>
              <a:ext uri="{FF2B5EF4-FFF2-40B4-BE49-F238E27FC236}">
                <a16:creationId xmlns:a16="http://schemas.microsoft.com/office/drawing/2014/main" id="{6F0ADECA-B95E-38B4-31D7-1CC80FBE24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4463990"/>
              </p:ext>
            </p:extLst>
          </p:nvPr>
        </p:nvGraphicFramePr>
        <p:xfrm>
          <a:off x="4117180" y="1437304"/>
          <a:ext cx="3133850" cy="3657390"/>
        </p:xfrm>
        <a:graphic>
          <a:graphicData uri="http://schemas.openxmlformats.org/drawingml/2006/table">
            <a:tbl>
              <a:tblPr>
                <a:noFill/>
                <a:tableStyleId>{838FB42C-24C9-4E3C-BC45-4DB2D8E931B9}</a:tableStyleId>
              </a:tblPr>
              <a:tblGrid>
                <a:gridCol w="156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/>
                        <a:t>Feature</a:t>
                      </a:r>
                      <a:endParaRPr sz="1200"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dirty="0"/>
                        <a:t>보험사 수집 근거</a:t>
                      </a:r>
                      <a:endParaRPr sz="1200"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SCR_CNT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총검진횟수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T_IN_LOS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총입원일수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T_OUT_LOS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 err="1"/>
                        <a:t>총외래일수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SMK_STAT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흡연상태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DRNK_HABIT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음주습관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EXER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운동습관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Google Shape;275;p10">
            <a:extLst>
              <a:ext uri="{FF2B5EF4-FFF2-40B4-BE49-F238E27FC236}">
                <a16:creationId xmlns:a16="http://schemas.microsoft.com/office/drawing/2014/main" id="{F7608B49-6F39-6A20-5F56-8F6BB1643708}"/>
              </a:ext>
            </a:extLst>
          </p:cNvPr>
          <p:cNvSpPr txBox="1"/>
          <p:nvPr/>
        </p:nvSpPr>
        <p:spPr>
          <a:xfrm>
            <a:off x="7639112" y="1390659"/>
            <a:ext cx="4180581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</a:t>
            </a:r>
            <a:r>
              <a:rPr lang="en-US" altLang="ko-KR" sz="2000" b="1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. </a:t>
            </a:r>
            <a:r>
              <a:rPr lang="ko-KR" altLang="en-US" sz="2000" b="1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추가 검사</a:t>
            </a:r>
            <a:endParaRPr lang="en-US" altLang="ko-KR" sz="2000" b="1" i="0" u="none" strike="noStrike" dirty="0">
              <a:solidFill>
                <a:schemeClr val="dk1"/>
              </a:solidFill>
              <a:ea typeface="함초롬바탕" panose="02030604000101010101" pitchFamily="18" charset="-127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보험사는 가입 희망자에게</a:t>
            </a:r>
            <a:endParaRPr lang="en-US" altLang="ko-KR" sz="1800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건강검진 결과서 제출 또는</a:t>
            </a:r>
            <a:endParaRPr lang="en-US" altLang="ko-KR" sz="1800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방문진단검사 수검을 요구할 수 있음</a:t>
            </a:r>
            <a:endParaRPr lang="en-US" altLang="ko-KR" sz="1800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(</a:t>
            </a:r>
            <a:r>
              <a:rPr lang="ko-KR" altLang="en-US" sz="1800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통상 혈압검사</a:t>
            </a:r>
            <a:r>
              <a:rPr lang="en-US" altLang="ko-KR" sz="1800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, </a:t>
            </a:r>
            <a:r>
              <a:rPr lang="ko-KR" altLang="en-US" sz="1800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혈액검사</a:t>
            </a:r>
            <a:r>
              <a:rPr lang="en-US" altLang="ko-KR" sz="1800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,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i="0" u="none" strike="noStrike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소변검사</a:t>
            </a:r>
            <a:r>
              <a:rPr lang="ko-KR" altLang="en-US" sz="18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요구</a:t>
            </a:r>
            <a:r>
              <a:rPr lang="en-US" altLang="ko-KR" sz="18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endParaRPr lang="en-US" altLang="ko-KR" sz="1800" i="0" u="none" strike="noStrike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192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>
          <a:extLst>
            <a:ext uri="{FF2B5EF4-FFF2-40B4-BE49-F238E27FC236}">
              <a16:creationId xmlns:a16="http://schemas.microsoft.com/office/drawing/2014/main" id="{272B0F9D-AF61-C68C-1E19-0F2048BC3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2" name="Google Shape;282;p11">
            <a:extLst>
              <a:ext uri="{FF2B5EF4-FFF2-40B4-BE49-F238E27FC236}">
                <a16:creationId xmlns:a16="http://schemas.microsoft.com/office/drawing/2014/main" id="{48EADAFD-A85C-EDFB-A7D4-486F81CD8F45}"/>
              </a:ext>
            </a:extLst>
          </p:cNvPr>
          <p:cNvCxnSpPr/>
          <p:nvPr/>
        </p:nvCxnSpPr>
        <p:spPr>
          <a:xfrm>
            <a:off x="152400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3" name="Google Shape;283;p11">
            <a:extLst>
              <a:ext uri="{FF2B5EF4-FFF2-40B4-BE49-F238E27FC236}">
                <a16:creationId xmlns:a16="http://schemas.microsoft.com/office/drawing/2014/main" id="{B5510003-D77E-0E59-DA3E-8F4FD7DD45B6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5" name="Google Shape;285;p11">
            <a:extLst>
              <a:ext uri="{FF2B5EF4-FFF2-40B4-BE49-F238E27FC236}">
                <a16:creationId xmlns:a16="http://schemas.microsoft.com/office/drawing/2014/main" id="{CBD6A17A-B4AE-3787-95D1-BE182C171E73}"/>
              </a:ext>
            </a:extLst>
          </p:cNvPr>
          <p:cNvSpPr txBox="1"/>
          <p:nvPr/>
        </p:nvSpPr>
        <p:spPr>
          <a:xfrm>
            <a:off x="7552439" y="5214456"/>
            <a:ext cx="60465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endParaRPr kumimoji="0" sz="4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87" name="Google Shape;287;p11">
            <a:extLst>
              <a:ext uri="{FF2B5EF4-FFF2-40B4-BE49-F238E27FC236}">
                <a16:creationId xmlns:a16="http://schemas.microsoft.com/office/drawing/2014/main" id="{3CE0DBEB-A9D1-58AB-DAB4-53F52A3E85A1}"/>
              </a:ext>
            </a:extLst>
          </p:cNvPr>
          <p:cNvSpPr txBox="1"/>
          <p:nvPr/>
        </p:nvSpPr>
        <p:spPr>
          <a:xfrm>
            <a:off x="583709" y="870007"/>
            <a:ext cx="1139009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Black"/>
                <a:cs typeface="Arial"/>
                <a:sym typeface="Montserrat Black"/>
              </a:rPr>
              <a:t>Feature Selection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8" name="Google Shape;288;p11">
            <a:extLst>
              <a:ext uri="{FF2B5EF4-FFF2-40B4-BE49-F238E27FC236}">
                <a16:creationId xmlns:a16="http://schemas.microsoft.com/office/drawing/2014/main" id="{A4D46FF8-877F-1368-EF34-C176C8CA3A9C}"/>
              </a:ext>
            </a:extLst>
          </p:cNvPr>
          <p:cNvSpPr txBox="1"/>
          <p:nvPr/>
        </p:nvSpPr>
        <p:spPr>
          <a:xfrm>
            <a:off x="583709" y="447086"/>
            <a:ext cx="26548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2. Problem Overview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89" name="Google Shape;289;p11">
            <a:extLst>
              <a:ext uri="{FF2B5EF4-FFF2-40B4-BE49-F238E27FC236}">
                <a16:creationId xmlns:a16="http://schemas.microsoft.com/office/drawing/2014/main" id="{789BE8AD-9864-9B4E-06CE-07536952B968}"/>
              </a:ext>
            </a:extLst>
          </p:cNvPr>
          <p:cNvCxnSpPr/>
          <p:nvPr/>
        </p:nvCxnSpPr>
        <p:spPr>
          <a:xfrm>
            <a:off x="4452937" y="190500"/>
            <a:ext cx="773906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2" name="Google Shape;314;g3039c4db797_0_38">
            <a:extLst>
              <a:ext uri="{FF2B5EF4-FFF2-40B4-BE49-F238E27FC236}">
                <a16:creationId xmlns:a16="http://schemas.microsoft.com/office/drawing/2014/main" id="{E40FB8AC-C7C4-23EE-9A98-EBB821F37AD9}"/>
              </a:ext>
            </a:extLst>
          </p:cNvPr>
          <p:cNvGraphicFramePr/>
          <p:nvPr/>
        </p:nvGraphicFramePr>
        <p:xfrm>
          <a:off x="681921" y="1437304"/>
          <a:ext cx="3133850" cy="5313350"/>
        </p:xfrm>
        <a:graphic>
          <a:graphicData uri="http://schemas.openxmlformats.org/drawingml/2006/table">
            <a:tbl>
              <a:tblPr>
                <a:noFill/>
                <a:tableStyleId>{838FB42C-24C9-4E3C-BC45-4DB2D8E931B9}</a:tableStyleId>
              </a:tblPr>
              <a:tblGrid>
                <a:gridCol w="156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/>
                        <a:t>Feature</a:t>
                      </a:r>
                      <a:endParaRPr sz="1200" b="1" dirty="0"/>
                    </a:p>
                  </a:txBody>
                  <a:tcPr marL="91425" marR="91425" marT="91425" marB="91425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dirty="0"/>
                        <a:t>보험사 수집 근거</a:t>
                      </a:r>
                      <a:endParaRPr sz="1200" b="1" dirty="0"/>
                    </a:p>
                  </a:txBody>
                  <a:tcPr marL="91425" marR="91425" marT="91425" marB="91425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AGE(</a:t>
                      </a:r>
                      <a:r>
                        <a:rPr lang="ko-KR" altLang="en-US" sz="1200" dirty="0"/>
                        <a:t>연령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1. </a:t>
                      </a:r>
                      <a:r>
                        <a:rPr lang="ko-KR" altLang="en-US" sz="1200" dirty="0"/>
                        <a:t>기본 정보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SEX(</a:t>
                      </a:r>
                      <a:r>
                        <a:rPr lang="ko-KR" altLang="en-US" sz="1200" dirty="0"/>
                        <a:t>성별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1. </a:t>
                      </a:r>
                      <a:r>
                        <a:rPr lang="ko-KR" altLang="en-US" sz="1200" dirty="0"/>
                        <a:t>기본 정보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BP_HIGH(</a:t>
                      </a:r>
                      <a:r>
                        <a:rPr lang="ko-KR" altLang="en-US" sz="1200" dirty="0"/>
                        <a:t>최고혈압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혈압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BP_LWST(</a:t>
                      </a:r>
                      <a:r>
                        <a:rPr lang="ko-KR" altLang="en-US" sz="1200" dirty="0"/>
                        <a:t>최저혈압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혈압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TOT_CHOLE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총콜레스테롤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혈액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BLDS(</a:t>
                      </a:r>
                      <a:r>
                        <a:rPr lang="ko-KR" altLang="en-US" sz="1200" dirty="0"/>
                        <a:t>식전 혈당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혈액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72745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HMG(</a:t>
                      </a:r>
                      <a:r>
                        <a:rPr lang="ko-KR" altLang="en-US" sz="1200" dirty="0"/>
                        <a:t>혈색소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혈액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SGOT_ASL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 err="1"/>
                        <a:t>혈청지오티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추가 검사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혈액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SFPT_ALT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dk1"/>
                          </a:solidFill>
                        </a:rPr>
                        <a:t>혈청지피티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추가 검사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혈액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GAMMA_GPT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dk1"/>
                          </a:solidFill>
                        </a:rPr>
                        <a:t>감마지피티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추가 검사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혈액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BMI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추가 검사</a:t>
                      </a:r>
                      <a:endParaRPr lang="en-US" altLang="ko-KR" sz="120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기본 건강검진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" name="Google Shape;315;g3039c4db797_0_38">
            <a:extLst>
              <a:ext uri="{FF2B5EF4-FFF2-40B4-BE49-F238E27FC236}">
                <a16:creationId xmlns:a16="http://schemas.microsoft.com/office/drawing/2014/main" id="{18DFA509-BB55-D071-360E-199B041FF9FB}"/>
              </a:ext>
            </a:extLst>
          </p:cNvPr>
          <p:cNvGraphicFramePr/>
          <p:nvPr/>
        </p:nvGraphicFramePr>
        <p:xfrm>
          <a:off x="4117180" y="1437304"/>
          <a:ext cx="3133850" cy="3657390"/>
        </p:xfrm>
        <a:graphic>
          <a:graphicData uri="http://schemas.openxmlformats.org/drawingml/2006/table">
            <a:tbl>
              <a:tblPr>
                <a:noFill/>
                <a:tableStyleId>{838FB42C-24C9-4E3C-BC45-4DB2D8E931B9}</a:tableStyleId>
              </a:tblPr>
              <a:tblGrid>
                <a:gridCol w="156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/>
                        <a:t>Feature</a:t>
                      </a:r>
                      <a:endParaRPr sz="1200"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dirty="0"/>
                        <a:t>보험사 수집 근거</a:t>
                      </a:r>
                      <a:endParaRPr sz="1200"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SCR_CNT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총검진횟수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T_IN_LOS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총입원일수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T_OUT_LOS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 err="1"/>
                        <a:t>총외래일수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SMK_STAT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흡연상태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DRNK_HABIT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음주습관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EXER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</a:t>
                      </a:r>
                      <a:r>
                        <a:rPr lang="ko-KR" altLang="en-US" sz="1200" dirty="0"/>
                        <a:t>운동습관</a:t>
                      </a:r>
                      <a:r>
                        <a:rPr lang="en-US" altLang="ko-KR" sz="1200" dirty="0"/>
                        <a:t>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err="1"/>
                        <a:t>마이헬스웨이</a:t>
                      </a:r>
                      <a:endParaRPr sz="1200" dirty="0"/>
                    </a:p>
                  </a:txBody>
                  <a:tcPr marL="91425" marR="91425" marT="91425" marB="91425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Google Shape;275;p10">
            <a:extLst>
              <a:ext uri="{FF2B5EF4-FFF2-40B4-BE49-F238E27FC236}">
                <a16:creationId xmlns:a16="http://schemas.microsoft.com/office/drawing/2014/main" id="{D622A735-B4AF-E094-7384-E74DFCB20C5C}"/>
              </a:ext>
            </a:extLst>
          </p:cNvPr>
          <p:cNvSpPr txBox="1"/>
          <p:nvPr/>
        </p:nvSpPr>
        <p:spPr>
          <a:xfrm>
            <a:off x="7639112" y="1390659"/>
            <a:ext cx="418058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2000" b="1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. </a:t>
            </a:r>
            <a:r>
              <a:rPr lang="ko-KR" altLang="en-US" sz="2000" b="1" dirty="0" err="1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마이헬스웨이</a:t>
            </a:r>
            <a:r>
              <a:rPr lang="en-US" altLang="ko-KR" sz="2000" b="1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(MY HEALTHWAY)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Arial"/>
              <a:ea typeface="함초롬바탕" panose="02030604000101010101" pitchFamily="18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</p:txBody>
      </p:sp>
      <p:pic>
        <p:nvPicPr>
          <p:cNvPr id="1026" name="Picture 2" descr="MEDI:GATE NEWS : 의료 마이데이터, 마이 헬스웨이 시범 개통…건강정보 고속도로 역할">
            <a:extLst>
              <a:ext uri="{FF2B5EF4-FFF2-40B4-BE49-F238E27FC236}">
                <a16:creationId xmlns:a16="http://schemas.microsoft.com/office/drawing/2014/main" id="{18C2BC06-94A8-7FBB-B424-1B1B2AFCD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872" y="1869522"/>
            <a:ext cx="4262888" cy="268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22CFE7-851B-C628-3302-37442ECC41D2}"/>
              </a:ext>
            </a:extLst>
          </p:cNvPr>
          <p:cNvSpPr txBox="1"/>
          <p:nvPr/>
        </p:nvSpPr>
        <p:spPr>
          <a:xfrm>
            <a:off x="7630872" y="4891290"/>
            <a:ext cx="426288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- </a:t>
            </a:r>
            <a:r>
              <a:rPr kumimoji="0" lang="ko-KR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현재 </a:t>
            </a:r>
            <a:r>
              <a:rPr kumimoji="0" lang="ko-KR" altLang="en-US" sz="1800" i="0" u="none" strike="noStrike" kern="0" cap="none" spc="0" normalizeH="0" baseline="0" noProof="0" dirty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마이헬스웨이</a:t>
            </a:r>
            <a:r>
              <a:rPr kumimoji="0" lang="ko-KR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도입 초입 단계</a:t>
            </a:r>
            <a:endParaRPr kumimoji="0" lang="en-US" altLang="ko-KR" sz="1800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  (</a:t>
            </a:r>
            <a:r>
              <a:rPr kumimoji="0" lang="ko-KR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의료분야 </a:t>
            </a:r>
            <a:r>
              <a:rPr lang="ko-KR" altLang="en-US" sz="1800" dirty="0" err="1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마이데이터</a:t>
            </a:r>
            <a:r>
              <a:rPr lang="ko-KR" altLang="en-US" sz="18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사업</a:t>
            </a:r>
            <a:r>
              <a:rPr lang="en-US" altLang="ko-KR" sz="18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- </a:t>
            </a:r>
            <a:r>
              <a:rPr kumimoji="0" lang="ko-KR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검진</a:t>
            </a:r>
            <a:r>
              <a:rPr kumimoji="0" lang="en-US" altLang="ko-KR" sz="18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/</a:t>
            </a:r>
            <a:r>
              <a:rPr kumimoji="0" lang="ko-KR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입원</a:t>
            </a:r>
            <a:r>
              <a:rPr kumimoji="0" lang="en-US" altLang="ko-KR" sz="18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/</a:t>
            </a:r>
            <a:r>
              <a:rPr kumimoji="0" lang="ko-KR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외래 일수 </a:t>
            </a:r>
            <a:r>
              <a:rPr kumimoji="0" lang="en-US" altLang="ko-KR" sz="18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8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: </a:t>
            </a:r>
            <a:r>
              <a:rPr kumimoji="0" lang="en-US" altLang="ko-KR" sz="18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‘</a:t>
            </a:r>
            <a:r>
              <a:rPr kumimoji="0" lang="ko-KR" altLang="en-US" sz="1800" i="0" u="none" strike="noStrike" kern="0" cap="none" spc="0" normalizeH="0" baseline="0" noProof="0" dirty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나의건강기록</a:t>
            </a:r>
            <a:r>
              <a:rPr kumimoji="0" lang="en-US" altLang="ko-KR" sz="18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’ </a:t>
            </a:r>
            <a:r>
              <a:rPr kumimoji="0" lang="ko-KR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rPr>
              <a:t>앱에서 수집 중</a:t>
            </a:r>
            <a:endParaRPr kumimoji="0" lang="en-US" altLang="ko-KR" sz="1800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8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</a:t>
            </a:r>
            <a:r>
              <a:rPr lang="ko-KR" altLang="en-US" sz="18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흡연</a:t>
            </a:r>
            <a:r>
              <a:rPr lang="en-US" altLang="ko-KR" sz="18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</a:t>
            </a:r>
            <a:r>
              <a:rPr lang="ko-KR" altLang="en-US" sz="18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음주</a:t>
            </a:r>
            <a:r>
              <a:rPr lang="en-US" altLang="ko-KR" sz="18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</a:t>
            </a:r>
            <a:r>
              <a:rPr lang="ko-KR" altLang="en-US" sz="18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운동 정보 </a:t>
            </a:r>
            <a:endParaRPr lang="en-US" altLang="ko-KR" sz="1800" dirty="0">
              <a:solidFill>
                <a:srgbClr val="3A3838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8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: “</a:t>
            </a:r>
            <a:r>
              <a:rPr lang="ko-KR" altLang="en-US" sz="18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개인 건강정보</a:t>
            </a:r>
            <a:r>
              <a:rPr lang="en-US" altLang="ko-KR" sz="18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” </a:t>
            </a:r>
            <a:endParaRPr kumimoji="0" lang="en-US" altLang="ko-KR" sz="1800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474D6-85C6-9628-192D-CEF1D4346923}"/>
              </a:ext>
            </a:extLst>
          </p:cNvPr>
          <p:cNvSpPr txBox="1"/>
          <p:nvPr/>
        </p:nvSpPr>
        <p:spPr>
          <a:xfrm>
            <a:off x="8949036" y="4554806"/>
            <a:ext cx="16265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2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12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보건복지부 보도자료</a:t>
            </a:r>
            <a:r>
              <a:rPr lang="en-US" altLang="ko-KR" sz="1200" dirty="0">
                <a:solidFill>
                  <a:srgbClr val="3A383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endParaRPr kumimoji="0" lang="en-US" altLang="ko-KR" sz="1200" b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615A80-46F3-9465-2360-12E32B6DF731}"/>
              </a:ext>
            </a:extLst>
          </p:cNvPr>
          <p:cNvSpPr txBox="1"/>
          <p:nvPr/>
        </p:nvSpPr>
        <p:spPr>
          <a:xfrm>
            <a:off x="4032141" y="5506842"/>
            <a:ext cx="35987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1" dirty="0" err="1">
                <a:solidFill>
                  <a:srgbClr val="202122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마이데이터</a:t>
            </a:r>
            <a:r>
              <a:rPr lang="en-US" altLang="ko-KR" sz="1200" b="0" i="1" dirty="0">
                <a:solidFill>
                  <a:srgbClr val="202122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(My Data) :</a:t>
            </a:r>
          </a:p>
          <a:p>
            <a:r>
              <a:rPr lang="ko-KR" altLang="en-US" sz="1200" b="0" i="1" dirty="0">
                <a:solidFill>
                  <a:srgbClr val="202122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개인의 금융</a:t>
            </a:r>
            <a:r>
              <a:rPr lang="en-US" altLang="ko-KR" sz="1200" b="0" i="1" dirty="0">
                <a:solidFill>
                  <a:srgbClr val="202122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b="0" i="1" dirty="0">
                <a:solidFill>
                  <a:srgbClr val="202122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의료</a:t>
            </a:r>
            <a:r>
              <a:rPr lang="en-US" altLang="ko-KR" sz="1200" i="1" dirty="0">
                <a:solidFill>
                  <a:srgbClr val="20212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200" i="1" dirty="0">
                <a:solidFill>
                  <a:srgbClr val="20212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등 활동으로 인해 형성된 정보에</a:t>
            </a:r>
            <a:r>
              <a:rPr lang="en-US" altLang="ko-KR" sz="1200" i="1" dirty="0">
                <a:solidFill>
                  <a:srgbClr val="20212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ko-KR" altLang="en-US" sz="1200" i="1" dirty="0">
                <a:solidFill>
                  <a:srgbClr val="20212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대한 </a:t>
            </a:r>
            <a:r>
              <a:rPr lang="ko-KR" altLang="en-US" sz="1200" b="0" i="1" dirty="0">
                <a:solidFill>
                  <a:srgbClr val="202122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정보주체의 접근</a:t>
            </a:r>
            <a:r>
              <a:rPr lang="en-US" altLang="ko-KR" sz="1200" b="0" i="1" dirty="0">
                <a:solidFill>
                  <a:srgbClr val="202122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b="0" i="1" dirty="0">
                <a:solidFill>
                  <a:srgbClr val="202122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저장</a:t>
            </a:r>
            <a:r>
              <a:rPr lang="en-US" altLang="ko-KR" sz="1200" b="0" i="1" dirty="0">
                <a:solidFill>
                  <a:srgbClr val="202122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b="0" i="1" dirty="0">
                <a:solidFill>
                  <a:srgbClr val="202122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활용을 </a:t>
            </a:r>
            <a:endParaRPr lang="en-US" altLang="ko-KR" sz="1200" b="0" i="1" dirty="0">
              <a:solidFill>
                <a:srgbClr val="202122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1200" b="0" i="1" dirty="0">
                <a:solidFill>
                  <a:srgbClr val="202122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가능케 하는 데이터 의사결정 서비스</a:t>
            </a:r>
            <a:endParaRPr lang="ko-KR" altLang="en-US" sz="1200" i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086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2"/>
          <p:cNvSpPr txBox="1"/>
          <p:nvPr/>
        </p:nvSpPr>
        <p:spPr>
          <a:xfrm>
            <a:off x="625089" y="2828834"/>
            <a:ext cx="511710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Montserrat Black"/>
              <a:buNone/>
            </a:pPr>
            <a:r>
              <a:rPr lang="en-US" sz="36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Montserrat Black"/>
              <a:buNone/>
            </a:pPr>
            <a:r>
              <a:rPr lang="en-US" sz="36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</a:t>
            </a:r>
            <a:r>
              <a:rPr lang="en-US" sz="36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Preprocessing</a:t>
            </a:r>
            <a:endParaRPr sz="3600" b="0" i="0" u="none" strike="noStrike" cap="none">
              <a:solidFill>
                <a:srgbClr val="3A3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039c4db797_0_38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11" name="Google Shape;311;g3039c4db797_0_38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Private Insurance Features</a:t>
            </a:r>
            <a:endParaRPr/>
          </a:p>
        </p:txBody>
      </p:sp>
      <p:cxnSp>
        <p:nvCxnSpPr>
          <p:cNvPr id="312" name="Google Shape;312;g3039c4db797_0_38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3" name="Google Shape;313;g3039c4db797_0_38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314" name="Google Shape;314;g3039c4db797_0_38"/>
          <p:cNvGraphicFramePr/>
          <p:nvPr/>
        </p:nvGraphicFramePr>
        <p:xfrm>
          <a:off x="2719375" y="1832613"/>
          <a:ext cx="3133850" cy="4398950"/>
        </p:xfrm>
        <a:graphic>
          <a:graphicData uri="http://schemas.openxmlformats.org/drawingml/2006/table">
            <a:tbl>
              <a:tblPr>
                <a:noFill/>
                <a:tableStyleId>{838FB42C-24C9-4E3C-BC45-4DB2D8E931B9}</a:tableStyleId>
              </a:tblPr>
              <a:tblGrid>
                <a:gridCol w="156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/>
                        <a:t>Feature</a:t>
                      </a:r>
                      <a:endParaRPr sz="1200" b="1" dirty="0"/>
                    </a:p>
                  </a:txBody>
                  <a:tcPr marL="91425" marR="91425" marT="91425" marB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Data Type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HY_YN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Binary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AGE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Discrete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BP_HIGH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Continuous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BP_LWST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Continuous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BLDS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Continuous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TOT_CHOLE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Continuous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HMG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Continuous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SGPT_ALT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Continuous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GAMMA_GTP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Continuous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SMK_STAT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Categorical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DRNK_HABIT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Categorical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15" name="Google Shape;315;g3039c4db797_0_38"/>
          <p:cNvGraphicFramePr/>
          <p:nvPr/>
        </p:nvGraphicFramePr>
        <p:xfrm>
          <a:off x="6004300" y="1832613"/>
          <a:ext cx="3133850" cy="4033220"/>
        </p:xfrm>
        <a:graphic>
          <a:graphicData uri="http://schemas.openxmlformats.org/drawingml/2006/table">
            <a:tbl>
              <a:tblPr>
                <a:noFill/>
                <a:tableStyleId>{838FB42C-24C9-4E3C-BC45-4DB2D8E931B9}</a:tableStyleId>
              </a:tblPr>
              <a:tblGrid>
                <a:gridCol w="156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Feature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Data Type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SEX</a:t>
                      </a:r>
                      <a:endParaRPr sz="120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Binary</a:t>
                      </a:r>
                      <a:endParaRPr sz="120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HEIGHT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Discrete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WEIGHT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Discrete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SCR_CNT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Discrete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T_IN_LOS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Discrete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T_OUT_LOS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Discrete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EXER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Categorical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H_APOP_YN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Binary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H_HDISE_YN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Binary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H_DIABML_YN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Binary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/>
          <p:nvPr/>
        </p:nvSpPr>
        <p:spPr>
          <a:xfrm>
            <a:off x="6611098" y="5069717"/>
            <a:ext cx="5176418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3C3C3C"/>
                </a:solidFill>
                <a:latin typeface="ADLaM Display"/>
                <a:ea typeface="ADLaM Display"/>
                <a:cs typeface="ADLaM Display"/>
                <a:sym typeface="ADLaM Display"/>
              </a:rPr>
              <a:t>창의융합</a:t>
            </a:r>
            <a:r>
              <a:rPr lang="en-US" sz="1800" b="1" dirty="0">
                <a:solidFill>
                  <a:srgbClr val="3C3C3C"/>
                </a:solidFill>
                <a:latin typeface="ADLaM Display"/>
                <a:ea typeface="ADLaM Display"/>
                <a:cs typeface="ADLaM Display"/>
                <a:sym typeface="ADLaM Display"/>
              </a:rPr>
              <a:t> </a:t>
            </a:r>
            <a:r>
              <a:rPr lang="en-US" sz="1800" b="1" dirty="0" err="1">
                <a:solidFill>
                  <a:srgbClr val="3C3C3C"/>
                </a:solidFill>
                <a:latin typeface="ADLaM Display"/>
                <a:ea typeface="ADLaM Display"/>
                <a:cs typeface="ADLaM Display"/>
                <a:sym typeface="ADLaM Display"/>
              </a:rPr>
              <a:t>프로젝트</a:t>
            </a:r>
            <a:endParaRPr sz="1800" b="1" dirty="0">
              <a:solidFill>
                <a:srgbClr val="3C3C3C"/>
              </a:solidFill>
              <a:latin typeface="ADLaM Display"/>
              <a:ea typeface="ADLaM Display"/>
              <a:cs typeface="ADLaM Display"/>
              <a:sym typeface="ADLaM Display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rgbClr val="3C3C3C"/>
                </a:solidFill>
                <a:latin typeface="ADLaM Display"/>
                <a:ea typeface="ADLaM Display"/>
                <a:cs typeface="ADLaM Display"/>
                <a:sym typeface="ADLaM Display"/>
              </a:rPr>
              <a:t>고혈압</a:t>
            </a:r>
            <a:r>
              <a:rPr lang="en-US" sz="3600" b="1" dirty="0">
                <a:solidFill>
                  <a:srgbClr val="3C3C3C"/>
                </a:solidFill>
                <a:latin typeface="ADLaM Display"/>
                <a:ea typeface="ADLaM Display"/>
                <a:cs typeface="ADLaM Display"/>
                <a:sym typeface="ADLaM Display"/>
              </a:rPr>
              <a:t> </a:t>
            </a:r>
            <a:r>
              <a:rPr lang="en-US" sz="3600" b="1" dirty="0" err="1">
                <a:solidFill>
                  <a:srgbClr val="3C3C3C"/>
                </a:solidFill>
                <a:latin typeface="ADLaM Display"/>
                <a:ea typeface="ADLaM Display"/>
                <a:cs typeface="ADLaM Display"/>
                <a:sym typeface="ADLaM Display"/>
              </a:rPr>
              <a:t>예측</a:t>
            </a:r>
            <a:r>
              <a:rPr lang="en-US" sz="3600" b="1" dirty="0">
                <a:solidFill>
                  <a:srgbClr val="3C3C3C"/>
                </a:solidFill>
                <a:latin typeface="ADLaM Display"/>
                <a:ea typeface="ADLaM Display"/>
                <a:cs typeface="ADLaM Display"/>
                <a:sym typeface="ADLaM Display"/>
              </a:rPr>
              <a:t> </a:t>
            </a:r>
            <a:r>
              <a:rPr lang="en-US" sz="3600" b="1" dirty="0" err="1">
                <a:solidFill>
                  <a:srgbClr val="3C3C3C"/>
                </a:solidFill>
                <a:latin typeface="ADLaM Display"/>
                <a:ea typeface="ADLaM Display"/>
                <a:cs typeface="ADLaM Display"/>
                <a:sym typeface="ADLaM Display"/>
              </a:rPr>
              <a:t>데이터</a:t>
            </a:r>
            <a:r>
              <a:rPr lang="en-US" sz="3600" b="1" dirty="0">
                <a:solidFill>
                  <a:srgbClr val="3C3C3C"/>
                </a:solidFill>
                <a:latin typeface="ADLaM Display"/>
                <a:ea typeface="ADLaM Display"/>
                <a:cs typeface="ADLaM Display"/>
                <a:sym typeface="ADLaM Display"/>
              </a:rPr>
              <a:t> </a:t>
            </a:r>
            <a:r>
              <a:rPr lang="en-US" sz="3600" b="1" dirty="0" err="1">
                <a:solidFill>
                  <a:srgbClr val="3C3C3C"/>
                </a:solidFill>
                <a:latin typeface="ADLaM Display"/>
                <a:ea typeface="ADLaM Display"/>
                <a:cs typeface="ADLaM Display"/>
                <a:sym typeface="ADLaM Display"/>
              </a:rPr>
              <a:t>분석</a:t>
            </a:r>
            <a:endParaRPr sz="3600" b="1" dirty="0">
              <a:solidFill>
                <a:srgbClr val="3C3C3C"/>
              </a:solidFill>
              <a:latin typeface="ADLaM Display"/>
              <a:ea typeface="ADLaM Display"/>
              <a:cs typeface="ADLaM Display"/>
              <a:sym typeface="ADLaM Display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3C3C3C"/>
                </a:solidFill>
                <a:latin typeface="ADLaM Display"/>
                <a:ea typeface="ADLaM Display"/>
                <a:cs typeface="ADLaM Display"/>
                <a:sym typeface="ADLaM Display"/>
              </a:rPr>
              <a:t>&lt;김경호, </a:t>
            </a:r>
            <a:r>
              <a:rPr lang="en-US" sz="1600" b="1" dirty="0" err="1">
                <a:solidFill>
                  <a:srgbClr val="3C3C3C"/>
                </a:solidFill>
                <a:latin typeface="ADLaM Display"/>
                <a:ea typeface="ADLaM Display"/>
                <a:cs typeface="ADLaM Display"/>
                <a:sym typeface="ADLaM Display"/>
              </a:rPr>
              <a:t>김재현</a:t>
            </a:r>
            <a:r>
              <a:rPr lang="en-US" sz="1600" b="1" dirty="0">
                <a:solidFill>
                  <a:srgbClr val="3C3C3C"/>
                </a:solidFill>
                <a:latin typeface="ADLaM Display"/>
                <a:ea typeface="ADLaM Display"/>
                <a:cs typeface="ADLaM Display"/>
                <a:sym typeface="ADLaM Display"/>
              </a:rPr>
              <a:t>, </a:t>
            </a:r>
            <a:r>
              <a:rPr lang="en-US" sz="1600" b="1" dirty="0" err="1">
                <a:solidFill>
                  <a:srgbClr val="3C3C3C"/>
                </a:solidFill>
                <a:latin typeface="ADLaM Display"/>
                <a:ea typeface="ADLaM Display"/>
                <a:cs typeface="ADLaM Display"/>
                <a:sym typeface="ADLaM Display"/>
              </a:rPr>
              <a:t>서해원</a:t>
            </a:r>
            <a:r>
              <a:rPr lang="en-US" sz="1600" b="1" dirty="0">
                <a:solidFill>
                  <a:srgbClr val="3C3C3C"/>
                </a:solidFill>
                <a:latin typeface="ADLaM Display"/>
                <a:ea typeface="ADLaM Display"/>
                <a:cs typeface="ADLaM Display"/>
                <a:sym typeface="ADLaM Display"/>
              </a:rPr>
              <a:t>&gt;</a:t>
            </a:r>
            <a:endParaRPr b="1" dirty="0"/>
          </a:p>
        </p:txBody>
      </p:sp>
      <p:sp>
        <p:nvSpPr>
          <p:cNvPr id="89" name="Google Shape;89;p4"/>
          <p:cNvSpPr/>
          <p:nvPr/>
        </p:nvSpPr>
        <p:spPr>
          <a:xfrm>
            <a:off x="3282706" y="90050"/>
            <a:ext cx="1508145" cy="504631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0" name="Google Shape;90;p4"/>
          <p:cNvSpPr/>
          <p:nvPr/>
        </p:nvSpPr>
        <p:spPr>
          <a:xfrm>
            <a:off x="-2904545" y="2673707"/>
            <a:ext cx="294948" cy="569073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91" name="Google Shape;91;p4"/>
          <p:cNvGrpSpPr/>
          <p:nvPr/>
        </p:nvGrpSpPr>
        <p:grpSpPr>
          <a:xfrm>
            <a:off x="-2733898" y="164477"/>
            <a:ext cx="8425411" cy="6693523"/>
            <a:chOff x="-1796962" y="153948"/>
            <a:chExt cx="6155198" cy="4889964"/>
          </a:xfrm>
        </p:grpSpPr>
        <p:sp>
          <p:nvSpPr>
            <p:cNvPr id="92" name="Google Shape;92;p4"/>
            <p:cNvSpPr/>
            <p:nvPr/>
          </p:nvSpPr>
          <p:spPr>
            <a:xfrm>
              <a:off x="2238757" y="4488644"/>
              <a:ext cx="816022" cy="427879"/>
            </a:xfrm>
            <a:custGeom>
              <a:avLst/>
              <a:gdLst/>
              <a:ahLst/>
              <a:cxnLst/>
              <a:rect l="l" t="t" r="r" b="b"/>
              <a:pathLst>
                <a:path w="34008" h="17832" extrusionOk="0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3470397" y="1215078"/>
              <a:ext cx="406499" cy="127245"/>
            </a:xfrm>
            <a:custGeom>
              <a:avLst/>
              <a:gdLst/>
              <a:ahLst/>
              <a:cxnLst/>
              <a:rect l="l" t="t" r="r" b="b"/>
              <a:pathLst>
                <a:path w="16941" h="5303" extrusionOk="0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3559034" y="1342660"/>
              <a:ext cx="229224" cy="91349"/>
            </a:xfrm>
            <a:custGeom>
              <a:avLst/>
              <a:gdLst/>
              <a:ahLst/>
              <a:cxnLst/>
              <a:rect l="l" t="t" r="r" b="b"/>
              <a:pathLst>
                <a:path w="9553" h="3807" extrusionOk="0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3624733" y="1459947"/>
              <a:ext cx="114624" cy="98403"/>
            </a:xfrm>
            <a:custGeom>
              <a:avLst/>
              <a:gdLst/>
              <a:ahLst/>
              <a:cxnLst/>
              <a:rect l="l" t="t" r="r" b="b"/>
              <a:pathLst>
                <a:path w="4777" h="4101" extrusionOk="0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3378712" y="1082122"/>
              <a:ext cx="589869" cy="163910"/>
            </a:xfrm>
            <a:custGeom>
              <a:avLst/>
              <a:gdLst/>
              <a:ahLst/>
              <a:cxnLst/>
              <a:rect l="l" t="t" r="r" b="b"/>
              <a:pathLst>
                <a:path w="24583" h="6831" extrusionOk="0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-226081" y="902208"/>
              <a:ext cx="3448945" cy="3969997"/>
            </a:xfrm>
            <a:custGeom>
              <a:avLst/>
              <a:gdLst/>
              <a:ahLst/>
              <a:cxnLst/>
              <a:rect l="l" t="t" r="r" b="b"/>
              <a:pathLst>
                <a:path w="143736" h="165451" extrusionOk="0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36760" y="2657970"/>
              <a:ext cx="938276" cy="936765"/>
            </a:xfrm>
            <a:custGeom>
              <a:avLst/>
              <a:gdLst/>
              <a:ahLst/>
              <a:cxnLst/>
              <a:rect l="l" t="t" r="r" b="b"/>
              <a:pathLst>
                <a:path w="39103" h="39040" extrusionOk="0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1655007" y="2725228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1031545" y="2553759"/>
              <a:ext cx="669341" cy="660798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-1529537" y="1971857"/>
              <a:ext cx="426367" cy="424831"/>
            </a:xfrm>
            <a:custGeom>
              <a:avLst/>
              <a:gdLst/>
              <a:ahLst/>
              <a:cxnLst/>
              <a:rect l="l" t="t" r="r" b="b"/>
              <a:pathLst>
                <a:path w="17769" h="17705" extrusionOk="0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-1075696" y="1926026"/>
              <a:ext cx="301065" cy="297994"/>
            </a:xfrm>
            <a:custGeom>
              <a:avLst/>
              <a:gdLst/>
              <a:ahLst/>
              <a:cxnLst/>
              <a:rect l="l" t="t" r="r" b="b"/>
              <a:pathLst>
                <a:path w="12547" h="12419" extrusionOk="0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1994248" y="1967274"/>
              <a:ext cx="987178" cy="38224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1994248" y="2098694"/>
              <a:ext cx="987178" cy="38224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1994248" y="2230115"/>
              <a:ext cx="987178" cy="38224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1994248" y="2494468"/>
              <a:ext cx="987178" cy="38224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1994248" y="2625888"/>
              <a:ext cx="987178" cy="38224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1994248" y="2888730"/>
              <a:ext cx="987178" cy="38224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1994248" y="3020150"/>
              <a:ext cx="987178" cy="38224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1994248" y="3282968"/>
              <a:ext cx="987178" cy="38224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58164" y="1967274"/>
              <a:ext cx="1705373" cy="38224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58164" y="2098694"/>
              <a:ext cx="1705373" cy="38224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8164" y="2363047"/>
              <a:ext cx="1147609" cy="38248"/>
            </a:xfrm>
            <a:custGeom>
              <a:avLst/>
              <a:gdLst/>
              <a:ahLst/>
              <a:cxnLst/>
              <a:rect l="l" t="t" r="r" b="b"/>
              <a:pathLst>
                <a:path w="47827" h="1594" extrusionOk="0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2108848" y="1701385"/>
              <a:ext cx="701422" cy="114648"/>
            </a:xfrm>
            <a:custGeom>
              <a:avLst/>
              <a:gdLst/>
              <a:ahLst/>
              <a:cxnLst/>
              <a:rect l="l" t="t" r="r" b="b"/>
              <a:pathLst>
                <a:path w="29232" h="4778" extrusionOk="0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560907" y="1701385"/>
              <a:ext cx="699886" cy="114648"/>
            </a:xfrm>
            <a:custGeom>
              <a:avLst/>
              <a:gdLst/>
              <a:ahLst/>
              <a:cxnLst/>
              <a:rect l="l" t="t" r="r" b="b"/>
              <a:pathLst>
                <a:path w="29168" h="4778" extrusionOk="0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-1540239" y="2988045"/>
              <a:ext cx="735039" cy="1488386"/>
            </a:xfrm>
            <a:custGeom>
              <a:avLst/>
              <a:gdLst/>
              <a:ahLst/>
              <a:cxnLst/>
              <a:rect l="l" t="t" r="r" b="b"/>
              <a:pathLst>
                <a:path w="30633" h="62029" extrusionOk="0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-1210164" y="4037850"/>
              <a:ext cx="76424" cy="382048"/>
            </a:xfrm>
            <a:custGeom>
              <a:avLst/>
              <a:gdLst/>
              <a:ahLst/>
              <a:cxnLst/>
              <a:rect l="l" t="t" r="r" b="b"/>
              <a:pathLst>
                <a:path w="3185" h="15922" extrusionOk="0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24523" y="394881"/>
              <a:ext cx="1228616" cy="426343"/>
            </a:xfrm>
            <a:custGeom>
              <a:avLst/>
              <a:gdLst/>
              <a:ahLst/>
              <a:cxnLst/>
              <a:rect l="l" t="t" r="r" b="b"/>
              <a:pathLst>
                <a:path w="51203" h="17768" extrusionOk="0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-742573" y="2272898"/>
              <a:ext cx="233831" cy="200046"/>
            </a:xfrm>
            <a:custGeom>
              <a:avLst/>
              <a:gdLst/>
              <a:ahLst/>
              <a:cxnLst/>
              <a:rect l="l" t="t" r="r" b="b"/>
              <a:pathLst>
                <a:path w="9745" h="8337" extrusionOk="0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2385439" y="1418388"/>
              <a:ext cx="233831" cy="200502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3338976" y="2473808"/>
              <a:ext cx="189513" cy="161270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742741" y="4509280"/>
              <a:ext cx="189513" cy="162758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3910489" y="755070"/>
              <a:ext cx="187977" cy="162422"/>
            </a:xfrm>
            <a:custGeom>
              <a:avLst/>
              <a:gdLst/>
              <a:ahLst/>
              <a:cxnLst/>
              <a:rect l="l" t="t" r="r" b="b"/>
              <a:pathLst>
                <a:path w="7834" h="6769" extrusionOk="0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1221034" y="4212030"/>
              <a:ext cx="276182" cy="199518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-707421" y="2509753"/>
              <a:ext cx="195607" cy="1401284"/>
            </a:xfrm>
            <a:custGeom>
              <a:avLst/>
              <a:gdLst/>
              <a:ahLst/>
              <a:cxnLst/>
              <a:rect l="l" t="t" r="r" b="b"/>
              <a:pathLst>
                <a:path w="8152" h="58399" extrusionOk="0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3578878" y="1713623"/>
              <a:ext cx="779358" cy="716707"/>
            </a:xfrm>
            <a:custGeom>
              <a:avLst/>
              <a:gdLst/>
              <a:ahLst/>
              <a:cxnLst/>
              <a:rect l="l" t="t" r="r" b="b"/>
              <a:pathLst>
                <a:path w="32480" h="29869" extrusionOk="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3328274" y="2971248"/>
              <a:ext cx="236879" cy="1473101"/>
            </a:xfrm>
            <a:custGeom>
              <a:avLst/>
              <a:gdLst/>
              <a:ahLst/>
              <a:cxnLst/>
              <a:rect l="l" t="t" r="r" b="b"/>
              <a:pathLst>
                <a:path w="9872" h="61392" extrusionOk="0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3759681" y="2919947"/>
              <a:ext cx="126382" cy="71193"/>
            </a:xfrm>
            <a:custGeom>
              <a:avLst/>
              <a:gdLst/>
              <a:ahLst/>
              <a:cxnLst/>
              <a:rect l="l" t="t" r="r" b="b"/>
              <a:pathLst>
                <a:path w="5267" h="2967" extrusionOk="0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4206947" y="3632911"/>
              <a:ext cx="151288" cy="169645"/>
            </a:xfrm>
            <a:custGeom>
              <a:avLst/>
              <a:gdLst/>
              <a:ahLst/>
              <a:cxnLst/>
              <a:rect l="l" t="t" r="r" b="b"/>
              <a:pathLst>
                <a:path w="6305" h="7070" extrusionOk="0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3902835" y="2990972"/>
              <a:ext cx="301065" cy="314934"/>
            </a:xfrm>
            <a:custGeom>
              <a:avLst/>
              <a:gdLst/>
              <a:ahLst/>
              <a:cxnLst/>
              <a:rect l="l" t="t" r="r" b="b"/>
              <a:pathLst>
                <a:path w="12547" h="13125" extrusionOk="0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3358844" y="2801628"/>
              <a:ext cx="234863" cy="151288"/>
            </a:xfrm>
            <a:custGeom>
              <a:avLst/>
              <a:gdLst/>
              <a:ahLst/>
              <a:cxnLst/>
              <a:rect l="l" t="t" r="r" b="b"/>
              <a:pathLst>
                <a:path w="978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4240660" y="3481406"/>
              <a:ext cx="56460" cy="113328"/>
            </a:xfrm>
            <a:custGeom>
              <a:avLst/>
              <a:gdLst/>
              <a:ahLst/>
              <a:cxnLst/>
              <a:rect l="l" t="t" r="r" b="b"/>
              <a:pathLst>
                <a:path w="2353" h="4723" extrusionOk="0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3623197" y="2875820"/>
              <a:ext cx="116160" cy="57252"/>
            </a:xfrm>
            <a:custGeom>
              <a:avLst/>
              <a:gdLst/>
              <a:ahLst/>
              <a:cxnLst/>
              <a:rect l="l" t="t" r="r" b="b"/>
              <a:pathLst>
                <a:path w="4841" h="2386" extrusionOk="0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4191423" y="3335613"/>
              <a:ext cx="73593" cy="110881"/>
            </a:xfrm>
            <a:custGeom>
              <a:avLst/>
              <a:gdLst/>
              <a:ahLst/>
              <a:cxnLst/>
              <a:rect l="l" t="t" r="r" b="b"/>
              <a:pathLst>
                <a:path w="3067" h="4621" extrusionOk="0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-1742565" y="2580202"/>
              <a:ext cx="87750" cy="103778"/>
            </a:xfrm>
            <a:custGeom>
              <a:avLst/>
              <a:gdLst/>
              <a:ahLst/>
              <a:cxnLst/>
              <a:rect l="l" t="t" r="r" b="b"/>
              <a:pathLst>
                <a:path w="3657" h="4325" extrusionOk="0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-1796962" y="2440191"/>
              <a:ext cx="68794" cy="109321"/>
            </a:xfrm>
            <a:custGeom>
              <a:avLst/>
              <a:gdLst/>
              <a:ahLst/>
              <a:cxnLst/>
              <a:rect l="l" t="t" r="r" b="b"/>
              <a:pathLst>
                <a:path w="2867" h="4556" extrusionOk="0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-1778629" y="1845187"/>
              <a:ext cx="77552" cy="108361"/>
            </a:xfrm>
            <a:custGeom>
              <a:avLst/>
              <a:gdLst/>
              <a:ahLst/>
              <a:cxnLst/>
              <a:rect l="l" t="t" r="r" b="b"/>
              <a:pathLst>
                <a:path w="3232" h="4516" extrusionOk="0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-1709860" y="1717486"/>
              <a:ext cx="87126" cy="100059"/>
            </a:xfrm>
            <a:custGeom>
              <a:avLst/>
              <a:gdLst/>
              <a:ahLst/>
              <a:cxnLst/>
              <a:rect l="l" t="t" r="r" b="b"/>
              <a:pathLst>
                <a:path w="3631" h="4170" extrusionOk="0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-1658918" y="2705552"/>
              <a:ext cx="222626" cy="225985"/>
            </a:xfrm>
            <a:custGeom>
              <a:avLst/>
              <a:gdLst/>
              <a:ahLst/>
              <a:cxnLst/>
              <a:rect l="l" t="t" r="r" b="b"/>
              <a:pathLst>
                <a:path w="9278" h="9418" extrusionOk="0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-828907" y="4537210"/>
              <a:ext cx="309464" cy="315150"/>
            </a:xfrm>
            <a:custGeom>
              <a:avLst/>
              <a:gdLst/>
              <a:ahLst/>
              <a:cxnLst/>
              <a:rect l="l" t="t" r="r" b="b"/>
              <a:pathLst>
                <a:path w="12897" h="13134" extrusionOk="0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-368419" y="4909037"/>
              <a:ext cx="125566" cy="57924"/>
            </a:xfrm>
            <a:custGeom>
              <a:avLst/>
              <a:gdLst/>
              <a:ahLst/>
              <a:cxnLst/>
              <a:rect l="l" t="t" r="r" b="b"/>
              <a:pathLst>
                <a:path w="5233" h="2414" extrusionOk="0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-918433" y="4248190"/>
              <a:ext cx="53629" cy="112105"/>
            </a:xfrm>
            <a:custGeom>
              <a:avLst/>
              <a:gdLst/>
              <a:ahLst/>
              <a:cxnLst/>
              <a:rect l="l" t="t" r="r" b="b"/>
              <a:pathLst>
                <a:path w="2235" h="4672" extrusionOk="0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887767" y="4396863"/>
              <a:ext cx="71865" cy="110137"/>
            </a:xfrm>
            <a:custGeom>
              <a:avLst/>
              <a:gdLst/>
              <a:ahLst/>
              <a:cxnLst/>
              <a:rect l="l" t="t" r="r" b="b"/>
              <a:pathLst>
                <a:path w="2995" h="4590" extrusionOk="0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-977892" y="4039386"/>
              <a:ext cx="151288" cy="171156"/>
            </a:xfrm>
            <a:custGeom>
              <a:avLst/>
              <a:gdLst/>
              <a:ahLst/>
              <a:cxnLst/>
              <a:rect l="l" t="t" r="r" b="b"/>
              <a:pathLst>
                <a:path w="6305" h="7133" extrusionOk="0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-509462" y="4852241"/>
              <a:ext cx="126022" cy="70401"/>
            </a:xfrm>
            <a:custGeom>
              <a:avLst/>
              <a:gdLst/>
              <a:ahLst/>
              <a:cxnLst/>
              <a:rect l="l" t="t" r="r" b="b"/>
              <a:pathLst>
                <a:path w="5252" h="2934" extrusionOk="0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-209260" y="4890537"/>
              <a:ext cx="227713" cy="151288"/>
            </a:xfrm>
            <a:custGeom>
              <a:avLst/>
              <a:gdLst/>
              <a:ahLst/>
              <a:cxnLst/>
              <a:rect l="l" t="t" r="r" b="b"/>
              <a:pathLst>
                <a:path w="9490" h="6305" extrusionOk="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1331051" y="1643317"/>
              <a:ext cx="230784" cy="230784"/>
            </a:xfrm>
            <a:custGeom>
              <a:avLst/>
              <a:gdLst/>
              <a:ahLst/>
              <a:cxnLst/>
              <a:rect l="l" t="t" r="r" b="b"/>
              <a:pathLst>
                <a:path w="9618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2385439" y="588929"/>
              <a:ext cx="230760" cy="230784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2963071" y="588929"/>
              <a:ext cx="230760" cy="230784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-493481" y="4066884"/>
              <a:ext cx="453865" cy="583750"/>
            </a:xfrm>
            <a:custGeom>
              <a:avLst/>
              <a:gdLst/>
              <a:ahLst/>
              <a:cxnLst/>
              <a:rect l="l" t="t" r="r" b="b"/>
              <a:pathLst>
                <a:path w="18915" h="24328" extrusionOk="0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-398749" y="4164688"/>
              <a:ext cx="268960" cy="38224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-398749" y="4238040"/>
              <a:ext cx="268960" cy="38224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-398749" y="4311369"/>
              <a:ext cx="212428" cy="38248"/>
            </a:xfrm>
            <a:custGeom>
              <a:avLst/>
              <a:gdLst/>
              <a:ahLst/>
              <a:cxnLst/>
              <a:rect l="l" t="t" r="r" b="b"/>
              <a:pathLst>
                <a:path w="8853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3959391" y="2384451"/>
              <a:ext cx="385096" cy="427903"/>
            </a:xfrm>
            <a:custGeom>
              <a:avLst/>
              <a:gdLst/>
              <a:ahLst/>
              <a:cxnLst/>
              <a:rect l="l" t="t" r="r" b="b"/>
              <a:pathLst>
                <a:path w="16049" h="17833" extrusionOk="0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1338705" y="153948"/>
              <a:ext cx="504279" cy="431958"/>
            </a:xfrm>
            <a:custGeom>
              <a:avLst/>
              <a:gdLst/>
              <a:ahLst/>
              <a:cxnLst/>
              <a:rect l="l" t="t" r="r" b="b"/>
              <a:pathLst>
                <a:path w="21016" h="18002" extrusionOk="0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1483875" y="232891"/>
              <a:ext cx="97804" cy="226177"/>
            </a:xfrm>
            <a:custGeom>
              <a:avLst/>
              <a:gdLst/>
              <a:ahLst/>
              <a:cxnLst/>
              <a:rect l="l" t="t" r="r" b="b"/>
              <a:pathLst>
                <a:path w="4076" h="9426" extrusionOk="0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-1092516" y="2430305"/>
              <a:ext cx="165062" cy="166573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-488898" y="1446198"/>
              <a:ext cx="145194" cy="145194"/>
            </a:xfrm>
            <a:custGeom>
              <a:avLst/>
              <a:gdLst/>
              <a:ahLst/>
              <a:cxnLst/>
              <a:rect l="l" t="t" r="r" b="b"/>
              <a:pathLst>
                <a:path w="6051" h="6051" extrusionOk="0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3936452" y="266508"/>
              <a:ext cx="143682" cy="145194"/>
            </a:xfrm>
            <a:custGeom>
              <a:avLst/>
              <a:gdLst/>
              <a:ahLst/>
              <a:cxnLst/>
              <a:rect l="l" t="t" r="r" b="b"/>
              <a:pathLst>
                <a:path w="5988" h="6051" extrusionOk="0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-1092516" y="2699241"/>
              <a:ext cx="165062" cy="166573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169693" y="1435496"/>
              <a:ext cx="165062" cy="166597"/>
            </a:xfrm>
            <a:custGeom>
              <a:avLst/>
              <a:gdLst/>
              <a:ahLst/>
              <a:cxnLst/>
              <a:rect l="l" t="t" r="r" b="b"/>
              <a:pathLst>
                <a:path w="6879" h="6943" extrusionOk="0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849711" y="1453829"/>
              <a:ext cx="1453233" cy="129933"/>
            </a:xfrm>
            <a:custGeom>
              <a:avLst/>
              <a:gdLst/>
              <a:ahLst/>
              <a:cxnLst/>
              <a:rect l="l" t="t" r="r" b="b"/>
              <a:pathLst>
                <a:path w="60564" h="5415" extrusionOk="0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-848007" y="158003"/>
              <a:ext cx="2017116" cy="591405"/>
            </a:xfrm>
            <a:custGeom>
              <a:avLst/>
              <a:gdLst/>
              <a:ahLst/>
              <a:cxnLst/>
              <a:rect l="l" t="t" r="r" b="b"/>
              <a:pathLst>
                <a:path w="84064" h="24647" extrusionOk="0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3445946" y="532397"/>
              <a:ext cx="809903" cy="1066626"/>
            </a:xfrm>
            <a:custGeom>
              <a:avLst/>
              <a:gdLst/>
              <a:ahLst/>
              <a:cxnLst/>
              <a:rect l="l" t="t" r="r" b="b"/>
              <a:pathLst>
                <a:path w="33753" h="44452" extrusionOk="0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-432366" y="3597758"/>
              <a:ext cx="129909" cy="302577"/>
            </a:xfrm>
            <a:custGeom>
              <a:avLst/>
              <a:gdLst/>
              <a:ahLst/>
              <a:cxnLst/>
              <a:rect l="l" t="t" r="r" b="b"/>
              <a:pathLst>
                <a:path w="5414" h="12610" extrusionOk="0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-432366" y="1941311"/>
              <a:ext cx="129909" cy="1601450"/>
            </a:xfrm>
            <a:custGeom>
              <a:avLst/>
              <a:gdLst/>
              <a:ahLst/>
              <a:cxnLst/>
              <a:rect l="l" t="t" r="r" b="b"/>
              <a:pathLst>
                <a:path w="5414" h="66741" extrusionOk="0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3209091" y="4536010"/>
              <a:ext cx="1005510" cy="152824"/>
            </a:xfrm>
            <a:custGeom>
              <a:avLst/>
              <a:gdLst/>
              <a:ahLst/>
              <a:cxnLst/>
              <a:rect l="l" t="t" r="r" b="b"/>
              <a:pathLst>
                <a:path w="41905" h="6369" extrusionOk="0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168637" y="4665895"/>
              <a:ext cx="1180770" cy="378017"/>
            </a:xfrm>
            <a:custGeom>
              <a:avLst/>
              <a:gdLst/>
              <a:ahLst/>
              <a:cxnLst/>
              <a:rect l="l" t="t" r="r" b="b"/>
              <a:pathLst>
                <a:path w="49209" h="15754" extrusionOk="0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-1356869" y="2564773"/>
              <a:ext cx="189513" cy="161270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-1317134" y="1615819"/>
              <a:ext cx="594452" cy="129909"/>
            </a:xfrm>
            <a:custGeom>
              <a:avLst/>
              <a:gdLst/>
              <a:ahLst/>
              <a:cxnLst/>
              <a:rect l="l" t="t" r="r" b="b"/>
              <a:pathLst>
                <a:path w="24774" h="5414" extrusionOk="0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3688919" y="3380771"/>
              <a:ext cx="169645" cy="437069"/>
            </a:xfrm>
            <a:custGeom>
              <a:avLst/>
              <a:gdLst/>
              <a:ahLst/>
              <a:cxnLst/>
              <a:rect l="l" t="t" r="r" b="b"/>
              <a:pathLst>
                <a:path w="7070" h="18215" extrusionOk="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3875336" y="3379235"/>
              <a:ext cx="171180" cy="438605"/>
            </a:xfrm>
            <a:custGeom>
              <a:avLst/>
              <a:gdLst/>
              <a:ahLst/>
              <a:cxnLst/>
              <a:rect l="l" t="t" r="r" b="b"/>
              <a:pathLst>
                <a:path w="7134" h="18279" extrusionOk="0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3779068" y="3467873"/>
              <a:ext cx="177275" cy="111577"/>
            </a:xfrm>
            <a:custGeom>
              <a:avLst/>
              <a:gdLst/>
              <a:ahLst/>
              <a:cxnLst/>
              <a:rect l="l" t="t" r="r" b="b"/>
              <a:pathLst>
                <a:path w="7388" h="4650" extrusionOk="0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3867706" y="3617626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3650719" y="3330334"/>
              <a:ext cx="429415" cy="38224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50719" y="3830030"/>
              <a:ext cx="429415" cy="38224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772950" y="1883243"/>
              <a:ext cx="117647" cy="169645"/>
            </a:xfrm>
            <a:custGeom>
              <a:avLst/>
              <a:gdLst/>
              <a:ahLst/>
              <a:cxnLst/>
              <a:rect l="l" t="t" r="r" b="b"/>
              <a:pathLst>
                <a:path w="4903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3905906" y="1883243"/>
              <a:ext cx="132956" cy="169645"/>
            </a:xfrm>
            <a:custGeom>
              <a:avLst/>
              <a:gdLst/>
              <a:ahLst/>
              <a:cxnLst/>
              <a:rect l="l" t="t" r="r" b="b"/>
              <a:pathLst>
                <a:path w="5541" h="7070" extrusionOk="0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069408" y="1883243"/>
              <a:ext cx="116160" cy="169645"/>
            </a:xfrm>
            <a:custGeom>
              <a:avLst/>
              <a:gdLst/>
              <a:ahLst/>
              <a:cxnLst/>
              <a:rect l="l" t="t" r="r" b="b"/>
              <a:pathLst>
                <a:path w="4841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-522515" y="481959"/>
              <a:ext cx="88638" cy="171180"/>
            </a:xfrm>
            <a:custGeom>
              <a:avLst/>
              <a:gdLst/>
              <a:ahLst/>
              <a:cxnLst/>
              <a:rect l="l" t="t" r="r" b="b"/>
              <a:pathLst>
                <a:path w="3694" h="7134" extrusionOk="0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-1214747" y="1001523"/>
              <a:ext cx="131445" cy="169645"/>
            </a:xfrm>
            <a:custGeom>
              <a:avLst/>
              <a:gdLst/>
              <a:ahLst/>
              <a:cxnLst/>
              <a:rect l="l" t="t" r="r" b="b"/>
              <a:pathLst>
                <a:path w="5478" h="7070" extrusionOk="0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-1066530" y="1001523"/>
              <a:ext cx="134492" cy="169645"/>
            </a:xfrm>
            <a:custGeom>
              <a:avLst/>
              <a:gdLst/>
              <a:ahLst/>
              <a:cxnLst/>
              <a:rect l="l" t="t" r="r" b="b"/>
              <a:pathLst>
                <a:path w="5605" h="7070" extrusionOk="0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-930526" y="1001523"/>
              <a:ext cx="224665" cy="169645"/>
            </a:xfrm>
            <a:custGeom>
              <a:avLst/>
              <a:gdLst/>
              <a:ahLst/>
              <a:cxnLst/>
              <a:rect l="l" t="t" r="r" b="b"/>
              <a:pathLst>
                <a:path w="9363" h="7070" extrusionOk="0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-689088" y="1001523"/>
              <a:ext cx="97828" cy="169645"/>
            </a:xfrm>
            <a:custGeom>
              <a:avLst/>
              <a:gdLst/>
              <a:ahLst/>
              <a:cxnLst/>
              <a:rect l="l" t="t" r="r" b="b"/>
              <a:pathLst>
                <a:path w="4077" h="7070" extrusionOk="0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12309" y="4484061"/>
              <a:ext cx="155896" cy="203262"/>
            </a:xfrm>
            <a:custGeom>
              <a:avLst/>
              <a:gdLst/>
              <a:ahLst/>
              <a:cxnLst/>
              <a:rect l="l" t="t" r="r" b="b"/>
              <a:pathLst>
                <a:path w="6497" h="8471" extrusionOk="0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192632" y="4384722"/>
              <a:ext cx="198679" cy="365252"/>
            </a:xfrm>
            <a:custGeom>
              <a:avLst/>
              <a:gdLst/>
              <a:ahLst/>
              <a:cxnLst/>
              <a:rect l="l" t="t" r="r" b="b"/>
              <a:pathLst>
                <a:path w="8280" h="15222" extrusionOk="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3801989" y="4086729"/>
              <a:ext cx="230760" cy="230784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None/>
              </a:pPr>
              <a:endPara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188" name="Google Shape;188;p4"/>
          <p:cNvSpPr/>
          <p:nvPr/>
        </p:nvSpPr>
        <p:spPr>
          <a:xfrm>
            <a:off x="6677025" y="-2085975"/>
            <a:ext cx="1343025" cy="1543050"/>
          </a:xfrm>
          <a:custGeom>
            <a:avLst/>
            <a:gdLst/>
            <a:ahLst/>
            <a:cxnLst/>
            <a:rect l="l" t="t" r="r" b="b"/>
            <a:pathLst>
              <a:path w="1343025" h="1543050" extrusionOk="0">
                <a:moveTo>
                  <a:pt x="0" y="0"/>
                </a:moveTo>
                <a:lnTo>
                  <a:pt x="1343025" y="154305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039c4db797_0_24"/>
          <p:cNvSpPr txBox="1"/>
          <p:nvPr/>
        </p:nvSpPr>
        <p:spPr>
          <a:xfrm>
            <a:off x="621600" y="1687650"/>
            <a:ext cx="10948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어떤 Dataset을 사용할지 고민….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21" name="Google Shape;321;g3039c4db797_0_24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22" name="Google Shape;322;g3039c4db797_0_24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Dataset Selection</a:t>
            </a:r>
            <a:endParaRPr/>
          </a:p>
        </p:txBody>
      </p:sp>
      <p:cxnSp>
        <p:nvCxnSpPr>
          <p:cNvPr id="323" name="Google Shape;323;g3039c4db797_0_24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4" name="Google Shape;324;g3039c4db797_0_24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25" name="Google Shape;325;g3039c4db797_0_24"/>
          <p:cNvGrpSpPr/>
          <p:nvPr/>
        </p:nvGrpSpPr>
        <p:grpSpPr>
          <a:xfrm>
            <a:off x="609363" y="2378600"/>
            <a:ext cx="10973288" cy="3195000"/>
            <a:chOff x="837300" y="2325875"/>
            <a:chExt cx="10973288" cy="3195000"/>
          </a:xfrm>
        </p:grpSpPr>
        <p:sp>
          <p:nvSpPr>
            <p:cNvPr id="326" name="Google Shape;326;g3039c4db797_0_24"/>
            <p:cNvSpPr/>
            <p:nvPr/>
          </p:nvSpPr>
          <p:spPr>
            <a:xfrm>
              <a:off x="837313" y="2325875"/>
              <a:ext cx="5327400" cy="31950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Pros:</a:t>
              </a:r>
              <a:endParaRPr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5720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Char char="-"/>
              </a:pPr>
              <a:r>
                <a:rPr lang="en-US" sz="1800" i="1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Larger Dataset Size</a:t>
              </a:r>
              <a:endParaRPr sz="1800" i="1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Cons:</a:t>
              </a:r>
              <a:endParaRPr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5720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Char char="-"/>
              </a:pPr>
              <a:r>
                <a:rPr lang="en-US" sz="1800" i="1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May have limited Predictive Power</a:t>
              </a:r>
              <a:endParaRPr sz="1800" i="1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327" name="Google Shape;327;g3039c4db797_0_24"/>
            <p:cNvSpPr/>
            <p:nvPr/>
          </p:nvSpPr>
          <p:spPr>
            <a:xfrm>
              <a:off x="837300" y="2325875"/>
              <a:ext cx="5327400" cy="487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Montserrat"/>
                  <a:ea typeface="Montserrat"/>
                  <a:cs typeface="Montserrat"/>
                  <a:sym typeface="Montserrat"/>
                </a:rPr>
                <a:t>HT Dataset 만 사용</a:t>
              </a:r>
              <a:endParaRPr sz="18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28" name="Google Shape;328;g3039c4db797_0_24"/>
            <p:cNvSpPr/>
            <p:nvPr/>
          </p:nvSpPr>
          <p:spPr>
            <a:xfrm>
              <a:off x="6483188" y="2325875"/>
              <a:ext cx="5327400" cy="31950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Pros:</a:t>
              </a:r>
              <a:endParaRPr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5720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Char char="-"/>
              </a:pPr>
              <a:r>
                <a:rPr lang="en-US" sz="1800" i="1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Increased Predictive Power</a:t>
              </a:r>
              <a:endParaRPr sz="1800" i="1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Cons:</a:t>
              </a:r>
              <a:endParaRPr lang="en-US" sz="1800" i="1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45720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 SemiBold"/>
                <a:buChar char="-"/>
              </a:pPr>
              <a:r>
                <a:rPr lang="en-US" sz="1800" i="1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Dataset Size decreases</a:t>
              </a:r>
              <a:endParaRPr sz="1800" i="1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329" name="Google Shape;329;g3039c4db797_0_24"/>
            <p:cNvSpPr/>
            <p:nvPr/>
          </p:nvSpPr>
          <p:spPr>
            <a:xfrm>
              <a:off x="6483175" y="2325875"/>
              <a:ext cx="5327400" cy="487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Montserrat"/>
                  <a:ea typeface="Montserrat"/>
                  <a:cs typeface="Montserrat"/>
                  <a:sym typeface="Montserrat"/>
                </a:rPr>
                <a:t>Merged HT &amp; DM Dataset 사용</a:t>
              </a:r>
              <a:endParaRPr sz="18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330" name="Google Shape;330;g3039c4db797_0_24"/>
          <p:cNvSpPr txBox="1"/>
          <p:nvPr/>
        </p:nvSpPr>
        <p:spPr>
          <a:xfrm>
            <a:off x="621600" y="5878650"/>
            <a:ext cx="10948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둘 다 </a:t>
            </a:r>
            <a:r>
              <a:rPr lang="en-US" sz="1800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돌려보고</a:t>
            </a:r>
            <a:r>
              <a:rPr lang="en-US" sz="18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선택하자</a:t>
            </a:r>
            <a:r>
              <a:rPr lang="en-US" sz="18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!</a:t>
            </a:r>
            <a:endParaRPr sz="18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039c4db797_0_103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36" name="Google Shape;336;g3039c4db797_0_103"/>
          <p:cNvSpPr txBox="1"/>
          <p:nvPr/>
        </p:nvSpPr>
        <p:spPr>
          <a:xfrm>
            <a:off x="4126986" y="5212760"/>
            <a:ext cx="625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</a:t>
            </a:r>
            <a:endParaRPr sz="4400" b="1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37" name="Google Shape;337;g3039c4db797_0_103"/>
          <p:cNvSpPr txBox="1"/>
          <p:nvPr/>
        </p:nvSpPr>
        <p:spPr>
          <a:xfrm>
            <a:off x="7552439" y="5214456"/>
            <a:ext cx="604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endParaRPr sz="4400" b="1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38" name="Google Shape;338;g3039c4db797_0_103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 Dataset - Feature Selection</a:t>
            </a:r>
            <a:endParaRPr/>
          </a:p>
        </p:txBody>
      </p:sp>
      <p:cxnSp>
        <p:nvCxnSpPr>
          <p:cNvPr id="339" name="Google Shape;339;g3039c4db797_0_103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0" name="Google Shape;340;g3039c4db797_0_103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1" name="Google Shape;341;g3039c4db797_0_103"/>
          <p:cNvSpPr/>
          <p:nvPr/>
        </p:nvSpPr>
        <p:spPr>
          <a:xfrm>
            <a:off x="1133917" y="1932668"/>
            <a:ext cx="4758900" cy="47589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2" name="Google Shape;342;g3039c4db797_0_103"/>
          <p:cNvSpPr/>
          <p:nvPr/>
        </p:nvSpPr>
        <p:spPr>
          <a:xfrm>
            <a:off x="2061981" y="2860773"/>
            <a:ext cx="2902800" cy="2902800"/>
          </a:xfrm>
          <a:prstGeom prst="ellipse">
            <a:avLst/>
          </a:prstGeom>
          <a:solidFill>
            <a:schemeClr val="accent5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3" name="Google Shape;343;g3039c4db797_0_103"/>
          <p:cNvSpPr txBox="1"/>
          <p:nvPr/>
        </p:nvSpPr>
        <p:spPr>
          <a:xfrm>
            <a:off x="354526" y="1676463"/>
            <a:ext cx="2212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HT DATASET</a:t>
            </a:r>
            <a:endParaRPr sz="1800" b="1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Features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344" name="Google Shape;344;g3039c4db797_0_103"/>
          <p:cNvSpPr txBox="1"/>
          <p:nvPr/>
        </p:nvSpPr>
        <p:spPr>
          <a:xfrm>
            <a:off x="2925646" y="3850481"/>
            <a:ext cx="1282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Insurance Firm</a:t>
            </a:r>
            <a:endParaRPr sz="1800" b="1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Features</a:t>
            </a:r>
            <a:endParaRPr sz="1800" b="1">
              <a:solidFill>
                <a:schemeClr val="dk1"/>
              </a:solidFill>
            </a:endParaRPr>
          </a:p>
        </p:txBody>
      </p:sp>
      <p:cxnSp>
        <p:nvCxnSpPr>
          <p:cNvPr id="345" name="Google Shape;345;g3039c4db797_0_103"/>
          <p:cNvCxnSpPr/>
          <p:nvPr/>
        </p:nvCxnSpPr>
        <p:spPr>
          <a:xfrm>
            <a:off x="6393850" y="3875300"/>
            <a:ext cx="1245600" cy="189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346" name="Google Shape;346;g3039c4db797_0_103"/>
          <p:cNvGraphicFramePr/>
          <p:nvPr/>
        </p:nvGraphicFramePr>
        <p:xfrm>
          <a:off x="8157250" y="1479600"/>
          <a:ext cx="3133850" cy="5127500"/>
        </p:xfrm>
        <a:graphic>
          <a:graphicData uri="http://schemas.openxmlformats.org/drawingml/2006/table">
            <a:tbl>
              <a:tblPr>
                <a:noFill/>
                <a:tableStyleId>{838FB42C-24C9-4E3C-BC45-4DB2D8E931B9}</a:tableStyleId>
              </a:tblPr>
              <a:tblGrid>
                <a:gridCol w="156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/>
                        <a:t>Feature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/>
                        <a:t>Data Type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HY_YN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Binary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AGE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Discrete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BP_High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BP_LWST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BLDS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TOT_CHOLE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HMG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SGPT_ALT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GAMMA_GTP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SMK_STAT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Categorical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DRNK_HABIT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Categorical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H_APOP_YN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Binary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H_HDISE_YN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Binary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H_DIABML_YN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Binary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g3039c4db797_1_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725" y="1548300"/>
            <a:ext cx="5548475" cy="5160599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3039c4db797_1_89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3" name="Google Shape;353;g3039c4db797_1_89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 Dataset - MultiCollinearity</a:t>
            </a:r>
            <a:endParaRPr/>
          </a:p>
        </p:txBody>
      </p:sp>
      <p:cxnSp>
        <p:nvCxnSpPr>
          <p:cNvPr id="354" name="Google Shape;354;g3039c4db797_1_89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5" name="Google Shape;355;g3039c4db797_1_89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6" name="Google Shape;356;g3039c4db797_1_89"/>
          <p:cNvCxnSpPr/>
          <p:nvPr/>
        </p:nvCxnSpPr>
        <p:spPr>
          <a:xfrm>
            <a:off x="1516575" y="2831450"/>
            <a:ext cx="4188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g3039c4db797_1_89"/>
          <p:cNvCxnSpPr/>
          <p:nvPr/>
        </p:nvCxnSpPr>
        <p:spPr>
          <a:xfrm rot="5400000">
            <a:off x="2813300" y="6316650"/>
            <a:ext cx="4188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8" name="Google Shape;358;g3039c4db797_1_89"/>
          <p:cNvGrpSpPr/>
          <p:nvPr/>
        </p:nvGrpSpPr>
        <p:grpSpPr>
          <a:xfrm>
            <a:off x="7623325" y="1652698"/>
            <a:ext cx="3410081" cy="4403669"/>
            <a:chOff x="8156725" y="1652698"/>
            <a:chExt cx="3410081" cy="4403669"/>
          </a:xfrm>
        </p:grpSpPr>
        <p:grpSp>
          <p:nvGrpSpPr>
            <p:cNvPr id="359" name="Google Shape;359;g3039c4db797_1_89"/>
            <p:cNvGrpSpPr/>
            <p:nvPr/>
          </p:nvGrpSpPr>
          <p:grpSpPr>
            <a:xfrm>
              <a:off x="8156725" y="1652698"/>
              <a:ext cx="3410081" cy="4403669"/>
              <a:chOff x="837293" y="2325875"/>
              <a:chExt cx="5327420" cy="3195000"/>
            </a:xfrm>
          </p:grpSpPr>
          <p:sp>
            <p:nvSpPr>
              <p:cNvPr id="360" name="Google Shape;360;g3039c4db797_1_89"/>
              <p:cNvSpPr/>
              <p:nvPr/>
            </p:nvSpPr>
            <p:spPr>
              <a:xfrm>
                <a:off x="837313" y="2325875"/>
                <a:ext cx="5327400" cy="3195000"/>
              </a:xfrm>
              <a:prstGeom prst="roundRect">
                <a:avLst>
                  <a:gd name="adj" fmla="val 9223"/>
                </a:avLst>
              </a:prstGeom>
              <a:solidFill>
                <a:schemeClr val="lt1"/>
              </a:solidFill>
              <a:ln w="2857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SemiBold"/>
                  <a:ea typeface="Montserrat SemiBold"/>
                  <a:cs typeface="Montserrat SemiBold"/>
                  <a:sym typeface="Montserrat SemiBold"/>
                </a:endParaRPr>
              </a:p>
            </p:txBody>
          </p:sp>
          <p:sp>
            <p:nvSpPr>
              <p:cNvPr id="361" name="Google Shape;361;g3039c4db797_1_89"/>
              <p:cNvSpPr/>
              <p:nvPr/>
            </p:nvSpPr>
            <p:spPr>
              <a:xfrm>
                <a:off x="837293" y="2325894"/>
                <a:ext cx="5327400" cy="303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>
                    <a:latin typeface="Montserrat"/>
                    <a:ea typeface="Montserrat"/>
                    <a:cs typeface="Montserrat"/>
                    <a:sym typeface="Montserrat"/>
                  </a:rPr>
                  <a:t>Mean Arterial Pressure</a:t>
                </a:r>
                <a:endParaRPr b="1"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pic>
          <p:nvPicPr>
            <p:cNvPr id="362" name="Google Shape;362;g3039c4db797_1_89"/>
            <p:cNvPicPr preferRelativeResize="0"/>
            <p:nvPr/>
          </p:nvPicPr>
          <p:blipFill rotWithShape="1">
            <a:blip r:embed="rId4">
              <a:alphaModFix/>
            </a:blip>
            <a:srcRect l="20339" r="25421"/>
            <a:stretch/>
          </p:blipFill>
          <p:spPr>
            <a:xfrm>
              <a:off x="8766150" y="2231050"/>
              <a:ext cx="2140451" cy="66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" name="Google Shape;363;g3039c4db797_1_8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356725" y="2994050"/>
              <a:ext cx="3010076" cy="2622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4" name="Google Shape;364;g3039c4db797_1_89"/>
          <p:cNvGrpSpPr/>
          <p:nvPr/>
        </p:nvGrpSpPr>
        <p:grpSpPr>
          <a:xfrm>
            <a:off x="7865677" y="866674"/>
            <a:ext cx="2965934" cy="530111"/>
            <a:chOff x="1019174" y="5982190"/>
            <a:chExt cx="3235800" cy="530111"/>
          </a:xfrm>
        </p:grpSpPr>
        <p:sp>
          <p:nvSpPr>
            <p:cNvPr id="365" name="Google Shape;365;g3039c4db797_1_89"/>
            <p:cNvSpPr/>
            <p:nvPr/>
          </p:nvSpPr>
          <p:spPr>
            <a:xfrm>
              <a:off x="1019174" y="5982201"/>
              <a:ext cx="3235800" cy="530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R Score</a:t>
              </a:r>
              <a:endParaRPr/>
            </a:p>
          </p:txBody>
        </p:sp>
        <p:sp>
          <p:nvSpPr>
            <p:cNvPr id="366" name="Google Shape;366;g3039c4db797_1_89"/>
            <p:cNvSpPr/>
            <p:nvPr/>
          </p:nvSpPr>
          <p:spPr>
            <a:xfrm>
              <a:off x="2270606" y="5982190"/>
              <a:ext cx="1984200" cy="530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&gt; 0.7</a:t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039c4db797_4_0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72" name="Google Shape;372;g3039c4db797_4_0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 Dataset - MultiCollinearity</a:t>
            </a:r>
            <a:endParaRPr/>
          </a:p>
        </p:txBody>
      </p:sp>
      <p:cxnSp>
        <p:nvCxnSpPr>
          <p:cNvPr id="373" name="Google Shape;373;g3039c4db797_4_0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4" name="Google Shape;374;g3039c4db797_4_0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75" name="Google Shape;375;g3039c4db797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2088" y="1548307"/>
            <a:ext cx="5547836" cy="5159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039c4db797_1_21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81" name="Google Shape;381;g3039c4db797_1_21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 Dataset - One Hot Encoding &amp; Null/INF Check</a:t>
            </a:r>
            <a:endParaRPr/>
          </a:p>
        </p:txBody>
      </p:sp>
      <p:cxnSp>
        <p:nvCxnSpPr>
          <p:cNvPr id="382" name="Google Shape;382;g3039c4db797_1_21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3" name="Google Shape;383;g3039c4db797_1_21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384" name="Google Shape;384;g3039c4db797_1_21"/>
          <p:cNvGraphicFramePr/>
          <p:nvPr/>
        </p:nvGraphicFramePr>
        <p:xfrm>
          <a:off x="1218800" y="1595738"/>
          <a:ext cx="3133850" cy="1097190"/>
        </p:xfrm>
        <a:graphic>
          <a:graphicData uri="http://schemas.openxmlformats.org/drawingml/2006/table">
            <a:tbl>
              <a:tblPr>
                <a:noFill/>
                <a:tableStyleId>{838FB42C-24C9-4E3C-BC45-4DB2D8E931B9}</a:tableStyleId>
              </a:tblPr>
              <a:tblGrid>
                <a:gridCol w="156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Feature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Data Type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SMK_STAT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Categorical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DRNK_HABIT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Categorical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5" name="Google Shape;385;g3039c4db797_1_21"/>
          <p:cNvGraphicFramePr/>
          <p:nvPr/>
        </p:nvGraphicFramePr>
        <p:xfrm>
          <a:off x="1218800" y="2936313"/>
          <a:ext cx="3133850" cy="3657300"/>
        </p:xfrm>
        <a:graphic>
          <a:graphicData uri="http://schemas.openxmlformats.org/drawingml/2006/table">
            <a:tbl>
              <a:tblPr>
                <a:noFill/>
                <a:tableStyleId>{838FB42C-24C9-4E3C-BC45-4DB2D8E931B9}</a:tableStyleId>
              </a:tblPr>
              <a:tblGrid>
                <a:gridCol w="156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Feature</a:t>
                      </a:r>
                      <a:endParaRPr sz="12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Data Type</a:t>
                      </a:r>
                      <a:endParaRPr sz="12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SMK_STAT_1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Binary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SMK_STAT_2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Binary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SMK_STAT_3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Binary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SMK_STAT_4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Binary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SMK_STAT_5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Binary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DRNK_HABIT_2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Binary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DRNK_HABIT_3</a:t>
                      </a:r>
                      <a:endParaRPr sz="120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Binary</a:t>
                      </a:r>
                      <a:endParaRPr sz="120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DRNK_HABIT_4</a:t>
                      </a:r>
                      <a:endParaRPr sz="120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Binary</a:t>
                      </a:r>
                      <a:endParaRPr sz="120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DRNK_HABIT_5</a:t>
                      </a:r>
                      <a:endParaRPr sz="120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Binary</a:t>
                      </a:r>
                      <a:endParaRPr sz="120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386" name="Google Shape;386;g3039c4db797_1_21"/>
          <p:cNvGrpSpPr/>
          <p:nvPr/>
        </p:nvGrpSpPr>
        <p:grpSpPr>
          <a:xfrm>
            <a:off x="4352625" y="2327212"/>
            <a:ext cx="487375" cy="2660589"/>
            <a:chOff x="4200225" y="2327212"/>
            <a:chExt cx="487375" cy="2660589"/>
          </a:xfrm>
        </p:grpSpPr>
        <p:grpSp>
          <p:nvGrpSpPr>
            <p:cNvPr id="387" name="Google Shape;387;g3039c4db797_1_21"/>
            <p:cNvGrpSpPr/>
            <p:nvPr/>
          </p:nvGrpSpPr>
          <p:grpSpPr>
            <a:xfrm>
              <a:off x="4200225" y="2327212"/>
              <a:ext cx="475800" cy="2660589"/>
              <a:chOff x="4200225" y="2327200"/>
              <a:chExt cx="475800" cy="2657400"/>
            </a:xfrm>
          </p:grpSpPr>
          <p:cxnSp>
            <p:nvCxnSpPr>
              <p:cNvPr id="388" name="Google Shape;388;g3039c4db797_1_21"/>
              <p:cNvCxnSpPr/>
              <p:nvPr/>
            </p:nvCxnSpPr>
            <p:spPr>
              <a:xfrm>
                <a:off x="4200225" y="2327225"/>
                <a:ext cx="475800" cy="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9" name="Google Shape;389;g3039c4db797_1_21"/>
              <p:cNvCxnSpPr/>
              <p:nvPr/>
            </p:nvCxnSpPr>
            <p:spPr>
              <a:xfrm flipH="1">
                <a:off x="4673325" y="2327200"/>
                <a:ext cx="2700" cy="2657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90" name="Google Shape;390;g3039c4db797_1_21"/>
            <p:cNvCxnSpPr/>
            <p:nvPr/>
          </p:nvCxnSpPr>
          <p:spPr>
            <a:xfrm flipH="1">
              <a:off x="4304800" y="4976325"/>
              <a:ext cx="382800" cy="2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91" name="Google Shape;391;g3039c4db797_1_21"/>
          <p:cNvSpPr/>
          <p:nvPr/>
        </p:nvSpPr>
        <p:spPr>
          <a:xfrm>
            <a:off x="5870475" y="1748150"/>
            <a:ext cx="5014800" cy="523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# Features: 13 || # of Data Point :149,967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92" name="Google Shape;392;g3039c4db797_1_21"/>
          <p:cNvSpPr/>
          <p:nvPr/>
        </p:nvSpPr>
        <p:spPr>
          <a:xfrm>
            <a:off x="5870475" y="3688388"/>
            <a:ext cx="5014800" cy="523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# Features: 13 || # of Data Point :149,188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93" name="Google Shape;393;g3039c4db797_1_21"/>
          <p:cNvSpPr/>
          <p:nvPr/>
        </p:nvSpPr>
        <p:spPr>
          <a:xfrm>
            <a:off x="5870475" y="5628625"/>
            <a:ext cx="5014800" cy="523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# Features: 13 || # of Data Point :149,188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94" name="Google Shape;394;g3039c4db797_1_21"/>
          <p:cNvSpPr/>
          <p:nvPr/>
        </p:nvSpPr>
        <p:spPr>
          <a:xfrm>
            <a:off x="5870475" y="2718269"/>
            <a:ext cx="5014800" cy="523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Null 값 제거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95" name="Google Shape;395;g3039c4db797_1_21"/>
          <p:cNvSpPr/>
          <p:nvPr/>
        </p:nvSpPr>
        <p:spPr>
          <a:xfrm>
            <a:off x="5870475" y="4658506"/>
            <a:ext cx="5014800" cy="523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INF값 &amp; 중복값 제거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396" name="Google Shape;396;g3039c4db797_1_21"/>
          <p:cNvCxnSpPr>
            <a:stCxn id="391" idx="2"/>
            <a:endCxn id="394" idx="0"/>
          </p:cNvCxnSpPr>
          <p:nvPr/>
        </p:nvCxnSpPr>
        <p:spPr>
          <a:xfrm>
            <a:off x="8377875" y="2271350"/>
            <a:ext cx="0" cy="447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7" name="Google Shape;397;g3039c4db797_1_21"/>
          <p:cNvCxnSpPr/>
          <p:nvPr/>
        </p:nvCxnSpPr>
        <p:spPr>
          <a:xfrm>
            <a:off x="8377875" y="3241425"/>
            <a:ext cx="0" cy="447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8" name="Google Shape;398;g3039c4db797_1_21"/>
          <p:cNvCxnSpPr/>
          <p:nvPr/>
        </p:nvCxnSpPr>
        <p:spPr>
          <a:xfrm>
            <a:off x="8377875" y="4211550"/>
            <a:ext cx="0" cy="447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9" name="Google Shape;399;g3039c4db797_1_21"/>
          <p:cNvCxnSpPr/>
          <p:nvPr/>
        </p:nvCxnSpPr>
        <p:spPr>
          <a:xfrm>
            <a:off x="8377875" y="5181700"/>
            <a:ext cx="0" cy="447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039c4db797_1_57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05" name="Google Shape;405;g3039c4db797_1_57"/>
          <p:cNvSpPr txBox="1"/>
          <p:nvPr/>
        </p:nvSpPr>
        <p:spPr>
          <a:xfrm>
            <a:off x="7552439" y="5214456"/>
            <a:ext cx="604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endParaRPr sz="4400" b="1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06" name="Google Shape;406;g3039c4db797_1_57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 &amp; DM Dataset - Feature Selection</a:t>
            </a:r>
            <a:endParaRPr/>
          </a:p>
        </p:txBody>
      </p:sp>
      <p:cxnSp>
        <p:nvCxnSpPr>
          <p:cNvPr id="407" name="Google Shape;407;g3039c4db797_1_57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8" name="Google Shape;408;g3039c4db797_1_57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09" name="Google Shape;409;g3039c4db797_1_57"/>
          <p:cNvGrpSpPr/>
          <p:nvPr/>
        </p:nvGrpSpPr>
        <p:grpSpPr>
          <a:xfrm>
            <a:off x="1110662" y="2325685"/>
            <a:ext cx="4758793" cy="3270550"/>
            <a:chOff x="769387" y="2711710"/>
            <a:chExt cx="4758793" cy="3270550"/>
          </a:xfrm>
        </p:grpSpPr>
        <p:grpSp>
          <p:nvGrpSpPr>
            <p:cNvPr id="410" name="Google Shape;410;g3039c4db797_1_57"/>
            <p:cNvGrpSpPr/>
            <p:nvPr/>
          </p:nvGrpSpPr>
          <p:grpSpPr>
            <a:xfrm>
              <a:off x="2621371" y="3010739"/>
              <a:ext cx="1054838" cy="2299487"/>
              <a:chOff x="7721300" y="880738"/>
              <a:chExt cx="3046025" cy="6858000"/>
            </a:xfrm>
          </p:grpSpPr>
          <p:pic>
            <p:nvPicPr>
              <p:cNvPr id="411" name="Google Shape;411;g3039c4db797_1_57"/>
              <p:cNvPicPr preferRelativeResize="0"/>
              <p:nvPr/>
            </p:nvPicPr>
            <p:blipFill rotWithShape="1">
              <a:blip r:embed="rId3">
                <a:alphaModFix/>
              </a:blip>
              <a:srcRect l="7326" r="14481"/>
              <a:stretch/>
            </p:blipFill>
            <p:spPr>
              <a:xfrm>
                <a:off x="9236900" y="880738"/>
                <a:ext cx="1530425" cy="6858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2" name="Google Shape;412;g3039c4db797_1_57"/>
              <p:cNvPicPr preferRelativeResize="0"/>
              <p:nvPr/>
            </p:nvPicPr>
            <p:blipFill rotWithShape="1">
              <a:blip r:embed="rId3">
                <a:alphaModFix/>
              </a:blip>
              <a:srcRect l="7326" r="14481"/>
              <a:stretch/>
            </p:blipFill>
            <p:spPr>
              <a:xfrm flipH="1">
                <a:off x="7721300" y="880738"/>
                <a:ext cx="1530425" cy="685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13" name="Google Shape;413;g3039c4db797_1_57"/>
            <p:cNvSpPr txBox="1"/>
            <p:nvPr/>
          </p:nvSpPr>
          <p:spPr>
            <a:xfrm>
              <a:off x="4126986" y="5212760"/>
              <a:ext cx="6255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1">
                  <a:solidFill>
                    <a:schemeClr val="lt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B</a:t>
              </a:r>
              <a:endParaRPr sz="4400" b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grpSp>
          <p:nvGrpSpPr>
            <p:cNvPr id="414" name="Google Shape;414;g3039c4db797_1_57"/>
            <p:cNvGrpSpPr/>
            <p:nvPr/>
          </p:nvGrpSpPr>
          <p:grpSpPr>
            <a:xfrm>
              <a:off x="769387" y="2711710"/>
              <a:ext cx="4758793" cy="2902726"/>
              <a:chOff x="3975245" y="3997041"/>
              <a:chExt cx="3986257" cy="2431501"/>
            </a:xfrm>
          </p:grpSpPr>
          <p:grpSp>
            <p:nvGrpSpPr>
              <p:cNvPr id="415" name="Google Shape;415;g3039c4db797_1_57"/>
              <p:cNvGrpSpPr/>
              <p:nvPr/>
            </p:nvGrpSpPr>
            <p:grpSpPr>
              <a:xfrm>
                <a:off x="3975245" y="3997041"/>
                <a:ext cx="3986257" cy="2431501"/>
                <a:chOff x="3423844" y="3997041"/>
                <a:chExt cx="3986257" cy="2431501"/>
              </a:xfrm>
            </p:grpSpPr>
            <p:sp>
              <p:nvSpPr>
                <p:cNvPr id="416" name="Google Shape;416;g3039c4db797_1_57"/>
                <p:cNvSpPr/>
                <p:nvPr/>
              </p:nvSpPr>
              <p:spPr>
                <a:xfrm>
                  <a:off x="3423844" y="3997042"/>
                  <a:ext cx="2431500" cy="2431500"/>
                </a:xfrm>
                <a:prstGeom prst="ellipse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endParaRPr>
                </a:p>
              </p:txBody>
            </p:sp>
            <p:sp>
              <p:nvSpPr>
                <p:cNvPr id="417" name="Google Shape;417;g3039c4db797_1_57"/>
                <p:cNvSpPr/>
                <p:nvPr/>
              </p:nvSpPr>
              <p:spPr>
                <a:xfrm>
                  <a:off x="4978601" y="3997041"/>
                  <a:ext cx="2431500" cy="2431500"/>
                </a:xfrm>
                <a:prstGeom prst="ellipse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endParaRPr>
                </a:p>
              </p:txBody>
            </p:sp>
          </p:grpSp>
          <p:sp>
            <p:nvSpPr>
              <p:cNvPr id="418" name="Google Shape;418;g3039c4db797_1_57"/>
              <p:cNvSpPr txBox="1"/>
              <p:nvPr/>
            </p:nvSpPr>
            <p:spPr>
              <a:xfrm>
                <a:off x="4455632" y="4968731"/>
                <a:ext cx="1074300" cy="54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</a:rPr>
                  <a:t>HT</a:t>
                </a:r>
                <a:endParaRPr sz="1800" b="1">
                  <a:solidFill>
                    <a:schemeClr val="dk1"/>
                  </a:solidFill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</a:rPr>
                  <a:t>Features</a:t>
                </a:r>
                <a:endParaRPr sz="1800" b="1">
                  <a:solidFill>
                    <a:schemeClr val="dk1"/>
                  </a:solidFill>
                </a:endParaRPr>
              </a:p>
            </p:txBody>
          </p:sp>
          <p:sp>
            <p:nvSpPr>
              <p:cNvPr id="419" name="Google Shape;419;g3039c4db797_1_57"/>
              <p:cNvSpPr txBox="1"/>
              <p:nvPr/>
            </p:nvSpPr>
            <p:spPr>
              <a:xfrm>
                <a:off x="6524130" y="4981101"/>
                <a:ext cx="1074300" cy="54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</a:rPr>
                  <a:t>DM Features</a:t>
                </a:r>
                <a:endParaRPr sz="18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endParaRPr>
              </a:p>
            </p:txBody>
          </p:sp>
        </p:grpSp>
      </p:grpSp>
      <p:cxnSp>
        <p:nvCxnSpPr>
          <p:cNvPr id="420" name="Google Shape;420;g3039c4db797_1_57"/>
          <p:cNvCxnSpPr/>
          <p:nvPr/>
        </p:nvCxnSpPr>
        <p:spPr>
          <a:xfrm>
            <a:off x="6404500" y="3799100"/>
            <a:ext cx="1245600" cy="189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421" name="Google Shape;421;g3039c4db797_1_57"/>
          <p:cNvGraphicFramePr/>
          <p:nvPr/>
        </p:nvGraphicFramePr>
        <p:xfrm>
          <a:off x="8402700" y="421788"/>
          <a:ext cx="3133850" cy="6263850"/>
        </p:xfrm>
        <a:graphic>
          <a:graphicData uri="http://schemas.openxmlformats.org/drawingml/2006/table">
            <a:tbl>
              <a:tblPr>
                <a:noFill/>
                <a:tableStyleId>{838FB42C-24C9-4E3C-BC45-4DB2D8E931B9}</a:tableStyleId>
              </a:tblPr>
              <a:tblGrid>
                <a:gridCol w="156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/>
                        <a:t>Feature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/>
                        <a:t>Data Type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Gender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Binary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AGE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Discrete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BP_HIGH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BP_LWST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EXER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Categorical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BLDS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HMG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F_APOP_YN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Binary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F_HPRT_YN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Binary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F_HDISE_YN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Binary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07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F_DIABML_YN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Binary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SGPT_ALT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WAIST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Discrete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TOT_CHOLE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GAMMA_GTP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lt1"/>
                          </a:solidFill>
                        </a:rPr>
                        <a:t>SMK_STAT</a:t>
                      </a:r>
                      <a:endParaRPr sz="1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Categorical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DRNK_HABIT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lt1"/>
                          </a:solidFill>
                        </a:rPr>
                        <a:t>Categorical</a:t>
                      </a:r>
                      <a:endParaRPr sz="1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039c4db797_4_17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27" name="Google Shape;427;g3039c4db797_4_17"/>
          <p:cNvSpPr txBox="1"/>
          <p:nvPr/>
        </p:nvSpPr>
        <p:spPr>
          <a:xfrm>
            <a:off x="7552439" y="5214456"/>
            <a:ext cx="604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endParaRPr sz="4400" b="1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28" name="Google Shape;428;g3039c4db797_4_17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 &amp; DM Dataset - Data Transformation</a:t>
            </a:r>
            <a:endParaRPr/>
          </a:p>
        </p:txBody>
      </p:sp>
      <p:cxnSp>
        <p:nvCxnSpPr>
          <p:cNvPr id="429" name="Google Shape;429;g3039c4db797_4_17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0" name="Google Shape;430;g3039c4db797_4_17"/>
          <p:cNvCxnSpPr/>
          <p:nvPr/>
        </p:nvCxnSpPr>
        <p:spPr>
          <a:xfrm>
            <a:off x="1587500" y="199292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31" name="Google Shape;431;g3039c4db797_4_17"/>
          <p:cNvGrpSpPr/>
          <p:nvPr/>
        </p:nvGrpSpPr>
        <p:grpSpPr>
          <a:xfrm>
            <a:off x="609375" y="1540400"/>
            <a:ext cx="10973275" cy="2433300"/>
            <a:chOff x="837313" y="2325875"/>
            <a:chExt cx="10973275" cy="2433300"/>
          </a:xfrm>
        </p:grpSpPr>
        <p:sp>
          <p:nvSpPr>
            <p:cNvPr id="432" name="Google Shape;432;g3039c4db797_4_17"/>
            <p:cNvSpPr/>
            <p:nvPr/>
          </p:nvSpPr>
          <p:spPr>
            <a:xfrm>
              <a:off x="837313" y="2325875"/>
              <a:ext cx="5327400" cy="24333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75650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HT : Female (0) Male (1)</a:t>
              </a: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DM : Male (1) Female (2)</a:t>
              </a: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Solution : Convert DM to HT Standards</a:t>
              </a: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433" name="Google Shape;433;g3039c4db797_4_17"/>
            <p:cNvSpPr/>
            <p:nvPr/>
          </p:nvSpPr>
          <p:spPr>
            <a:xfrm>
              <a:off x="837313" y="2325875"/>
              <a:ext cx="5327400" cy="404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latin typeface="Montserrat"/>
                  <a:ea typeface="Montserrat"/>
                  <a:cs typeface="Montserrat"/>
                  <a:sym typeface="Montserrat"/>
                </a:rPr>
                <a:t>Gender</a:t>
              </a:r>
              <a:endParaRPr sz="16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34" name="Google Shape;434;g3039c4db797_4_17"/>
            <p:cNvSpPr/>
            <p:nvPr/>
          </p:nvSpPr>
          <p:spPr>
            <a:xfrm>
              <a:off x="6483188" y="2325875"/>
              <a:ext cx="5327400" cy="24333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HT : 1 ~ 3 Category</a:t>
              </a: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DM : 1 ~ 5 Category</a:t>
              </a: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Solution : Convert DM data to HT Standards by considering range data</a:t>
              </a: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435" name="Google Shape;435;g3039c4db797_4_17"/>
            <p:cNvSpPr/>
            <p:nvPr/>
          </p:nvSpPr>
          <p:spPr>
            <a:xfrm>
              <a:off x="6483188" y="2325875"/>
              <a:ext cx="5327400" cy="404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latin typeface="Montserrat"/>
                  <a:ea typeface="Montserrat"/>
                  <a:cs typeface="Montserrat"/>
                  <a:sym typeface="Montserrat"/>
                </a:rPr>
                <a:t>SMK_STAT</a:t>
              </a:r>
              <a:endParaRPr sz="16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36" name="Google Shape;436;g3039c4db797_4_17"/>
          <p:cNvGrpSpPr/>
          <p:nvPr/>
        </p:nvGrpSpPr>
        <p:grpSpPr>
          <a:xfrm>
            <a:off x="609363" y="4197100"/>
            <a:ext cx="10973275" cy="2433300"/>
            <a:chOff x="837313" y="2325875"/>
            <a:chExt cx="10973275" cy="2433300"/>
          </a:xfrm>
        </p:grpSpPr>
        <p:sp>
          <p:nvSpPr>
            <p:cNvPr id="437" name="Google Shape;437;g3039c4db797_4_17"/>
            <p:cNvSpPr/>
            <p:nvPr/>
          </p:nvSpPr>
          <p:spPr>
            <a:xfrm>
              <a:off x="837313" y="2325875"/>
              <a:ext cx="5327400" cy="24333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HT : Category 1 (most) ~ 5 (least) 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DM : Category 1 (least) ~ 5 (most) 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Solution : Convert HT data to DM Standards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by considering range data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438" name="Google Shape;438;g3039c4db797_4_17"/>
            <p:cNvSpPr/>
            <p:nvPr/>
          </p:nvSpPr>
          <p:spPr>
            <a:xfrm>
              <a:off x="837313" y="2325875"/>
              <a:ext cx="5327400" cy="404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latin typeface="Montserrat"/>
                  <a:ea typeface="Montserrat"/>
                  <a:cs typeface="Montserrat"/>
                  <a:sym typeface="Montserrat"/>
                </a:rPr>
                <a:t>EXER</a:t>
              </a:r>
              <a:endParaRPr sz="16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39" name="Google Shape;439;g3039c4db797_4_17"/>
            <p:cNvSpPr/>
            <p:nvPr/>
          </p:nvSpPr>
          <p:spPr>
            <a:xfrm>
              <a:off x="6483188" y="2325875"/>
              <a:ext cx="5327400" cy="24333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HT : Category 1 ~ 5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DM : Category 1 ~ 5 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Solution : Convert HT data to DM Standards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by considering range data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440" name="Google Shape;440;g3039c4db797_4_17"/>
            <p:cNvSpPr/>
            <p:nvPr/>
          </p:nvSpPr>
          <p:spPr>
            <a:xfrm>
              <a:off x="6483188" y="2325875"/>
              <a:ext cx="5327400" cy="404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latin typeface="Montserrat"/>
                  <a:ea typeface="Montserrat"/>
                  <a:cs typeface="Montserrat"/>
                  <a:sym typeface="Montserrat"/>
                </a:rPr>
                <a:t>DRNK_HABIT</a:t>
              </a:r>
              <a:endParaRPr sz="16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039c4db797_4_65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46" name="Google Shape;446;g3039c4db797_4_65"/>
          <p:cNvSpPr txBox="1"/>
          <p:nvPr/>
        </p:nvSpPr>
        <p:spPr>
          <a:xfrm>
            <a:off x="583709" y="870007"/>
            <a:ext cx="113901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 &amp; DM Dataset - Inner Join</a:t>
            </a:r>
            <a:endParaRPr sz="28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447" name="Google Shape;447;g3039c4db797_4_65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8" name="Google Shape;448;g3039c4db797_4_65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9" name="Google Shape;449;g3039c4db797_4_65"/>
          <p:cNvSpPr/>
          <p:nvPr/>
        </p:nvSpPr>
        <p:spPr>
          <a:xfrm>
            <a:off x="4397825" y="1571350"/>
            <a:ext cx="3501000" cy="6900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Montserrat"/>
                <a:ea typeface="Montserrat"/>
                <a:cs typeface="Montserrat"/>
                <a:sym typeface="Montserrat"/>
              </a:rPr>
              <a:t>HT Data</a:t>
            </a:r>
            <a:endParaRPr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 SemiBold"/>
                <a:ea typeface="Montserrat SemiBold"/>
                <a:cs typeface="Montserrat SemiBold"/>
                <a:sym typeface="Montserrat SemiBold"/>
              </a:rPr>
              <a:t># Features : 25</a:t>
            </a:r>
            <a:endParaRPr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 SemiBold"/>
                <a:ea typeface="Montserrat SemiBold"/>
                <a:cs typeface="Montserrat SemiBold"/>
                <a:sym typeface="Montserrat SemiBold"/>
              </a:rPr>
              <a:t># of Data Point : 149,967</a:t>
            </a:r>
            <a:endParaRPr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50" name="Google Shape;450;g3039c4db797_4_65"/>
          <p:cNvSpPr/>
          <p:nvPr/>
        </p:nvSpPr>
        <p:spPr>
          <a:xfrm>
            <a:off x="5514325" y="3694925"/>
            <a:ext cx="5014800" cy="523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# Features: 21 || # of Data Point : 24,872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51" name="Google Shape;451;g3039c4db797_4_65"/>
          <p:cNvSpPr/>
          <p:nvPr/>
        </p:nvSpPr>
        <p:spPr>
          <a:xfrm>
            <a:off x="5514325" y="5689025"/>
            <a:ext cx="5014800" cy="523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# Features: 21 || # of Data Point : 24,867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52" name="Google Shape;452;g3039c4db797_4_65"/>
          <p:cNvSpPr/>
          <p:nvPr/>
        </p:nvSpPr>
        <p:spPr>
          <a:xfrm>
            <a:off x="5514325" y="2647956"/>
            <a:ext cx="5014800" cy="523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 Inner Join /w Common Features (excl. transformed)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53" name="Google Shape;453;g3039c4db797_4_65"/>
          <p:cNvSpPr/>
          <p:nvPr/>
        </p:nvSpPr>
        <p:spPr>
          <a:xfrm>
            <a:off x="5514325" y="4718906"/>
            <a:ext cx="5014800" cy="523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 SemiBold"/>
                <a:ea typeface="Montserrat SemiBold"/>
                <a:cs typeface="Montserrat SemiBold"/>
                <a:sym typeface="Montserrat SemiBold"/>
              </a:rPr>
              <a:t>NULL &amp; </a:t>
            </a:r>
            <a:r>
              <a:rPr lang="en-US" dirty="0" err="1">
                <a:latin typeface="Montserrat SemiBold"/>
                <a:ea typeface="Montserrat SemiBold"/>
                <a:cs typeface="Montserrat SemiBold"/>
                <a:sym typeface="Montserrat SemiBold"/>
              </a:rPr>
              <a:t>INF값</a:t>
            </a:r>
            <a:r>
              <a:rPr lang="en-US" dirty="0">
                <a:latin typeface="Montserrat SemiBold"/>
                <a:ea typeface="Montserrat SemiBold"/>
                <a:cs typeface="Montserrat SemiBold"/>
                <a:sym typeface="Montserrat SemiBold"/>
              </a:rPr>
              <a:t> &amp; </a:t>
            </a:r>
            <a:r>
              <a:rPr lang="en-US" dirty="0" err="1">
                <a:latin typeface="Montserrat SemiBold"/>
                <a:ea typeface="Montserrat SemiBold"/>
                <a:cs typeface="Montserrat SemiBold"/>
                <a:sym typeface="Montserrat SemiBold"/>
              </a:rPr>
              <a:t>중복값</a:t>
            </a:r>
            <a:r>
              <a:rPr lang="en-US" dirty="0"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latin typeface="Montserrat SemiBold"/>
                <a:ea typeface="Montserrat SemiBold"/>
                <a:cs typeface="Montserrat SemiBold"/>
                <a:sym typeface="Montserrat SemiBold"/>
              </a:rPr>
              <a:t>제거</a:t>
            </a:r>
            <a:endParaRPr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454" name="Google Shape;454;g3039c4db797_4_65"/>
          <p:cNvCxnSpPr>
            <a:stCxn id="452" idx="2"/>
            <a:endCxn id="450" idx="0"/>
          </p:cNvCxnSpPr>
          <p:nvPr/>
        </p:nvCxnSpPr>
        <p:spPr>
          <a:xfrm>
            <a:off x="8021725" y="3171156"/>
            <a:ext cx="0" cy="523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5" name="Google Shape;455;g3039c4db797_4_65"/>
          <p:cNvCxnSpPr>
            <a:stCxn id="450" idx="2"/>
            <a:endCxn id="453" idx="0"/>
          </p:cNvCxnSpPr>
          <p:nvPr/>
        </p:nvCxnSpPr>
        <p:spPr>
          <a:xfrm>
            <a:off x="8021725" y="4218125"/>
            <a:ext cx="0" cy="500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6" name="Google Shape;456;g3039c4db797_4_65"/>
          <p:cNvCxnSpPr>
            <a:stCxn id="453" idx="2"/>
            <a:endCxn id="451" idx="0"/>
          </p:cNvCxnSpPr>
          <p:nvPr/>
        </p:nvCxnSpPr>
        <p:spPr>
          <a:xfrm>
            <a:off x="8021725" y="5242106"/>
            <a:ext cx="0" cy="447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457" name="Google Shape;457;g3039c4db797_4_65"/>
          <p:cNvGraphicFramePr/>
          <p:nvPr/>
        </p:nvGraphicFramePr>
        <p:xfrm>
          <a:off x="736100" y="1532788"/>
          <a:ext cx="3133850" cy="4915950"/>
        </p:xfrm>
        <a:graphic>
          <a:graphicData uri="http://schemas.openxmlformats.org/drawingml/2006/table">
            <a:tbl>
              <a:tblPr>
                <a:noFill/>
                <a:tableStyleId>{838FB42C-24C9-4E3C-BC45-4DB2D8E931B9}</a:tableStyleId>
              </a:tblPr>
              <a:tblGrid>
                <a:gridCol w="156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0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/>
                        <a:t>Feature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/>
                        <a:t>Data Type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AGE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Discrete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BP_HIGH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BP_LWST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BLDS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HMG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F_APOP_YN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Binary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F_HPRT_YN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Binary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F_HDISE_YN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Binary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7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F_DIABML_YN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Binary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SGPT_ALT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WAIST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Discrete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TOT_CHOLE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GAMMA_GTP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Continuous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458" name="Google Shape;458;g3039c4db797_4_65"/>
          <p:cNvSpPr/>
          <p:nvPr/>
        </p:nvSpPr>
        <p:spPr>
          <a:xfrm>
            <a:off x="8274300" y="1594450"/>
            <a:ext cx="3501000" cy="6900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Montserrat"/>
                <a:ea typeface="Montserrat"/>
                <a:cs typeface="Montserrat"/>
                <a:sym typeface="Montserrat"/>
              </a:rPr>
              <a:t>DM Data</a:t>
            </a:r>
            <a:endParaRPr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 SemiBold"/>
                <a:ea typeface="Montserrat SemiBold"/>
                <a:cs typeface="Montserrat SemiBold"/>
                <a:sym typeface="Montserrat SemiBold"/>
              </a:rPr>
              <a:t># Features : 26</a:t>
            </a:r>
            <a:endParaRPr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 SemiBold"/>
                <a:ea typeface="Montserrat SemiBold"/>
                <a:cs typeface="Montserrat SemiBold"/>
                <a:sym typeface="Montserrat SemiBold"/>
              </a:rPr>
              <a:t># of Data Point : 145,718</a:t>
            </a:r>
            <a:endParaRPr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459" name="Google Shape;459;g3039c4db797_4_65"/>
          <p:cNvCxnSpPr>
            <a:stCxn id="449" idx="2"/>
            <a:endCxn id="452" idx="0"/>
          </p:cNvCxnSpPr>
          <p:nvPr/>
        </p:nvCxnSpPr>
        <p:spPr>
          <a:xfrm>
            <a:off x="6148325" y="2261350"/>
            <a:ext cx="1873500" cy="386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0" name="Google Shape;460;g3039c4db797_4_65"/>
          <p:cNvCxnSpPr>
            <a:stCxn id="458" idx="2"/>
            <a:endCxn id="452" idx="0"/>
          </p:cNvCxnSpPr>
          <p:nvPr/>
        </p:nvCxnSpPr>
        <p:spPr>
          <a:xfrm flipH="1">
            <a:off x="8021700" y="2284450"/>
            <a:ext cx="2003100" cy="36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039c4db797_4_138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66" name="Google Shape;466;g3039c4db797_4_138"/>
          <p:cNvSpPr txBox="1"/>
          <p:nvPr/>
        </p:nvSpPr>
        <p:spPr>
          <a:xfrm>
            <a:off x="583709" y="870007"/>
            <a:ext cx="113901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 &amp; DM Dataset - Embedded Model (Didn’t Pursue)</a:t>
            </a:r>
            <a:endParaRPr sz="28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467" name="Google Shape;467;g3039c4db797_4_138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8" name="Google Shape;468;g3039c4db797_4_138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69" name="Google Shape;469;g3039c4db797_4_138"/>
          <p:cNvGrpSpPr/>
          <p:nvPr/>
        </p:nvGrpSpPr>
        <p:grpSpPr>
          <a:xfrm>
            <a:off x="583698" y="4934000"/>
            <a:ext cx="10783192" cy="1607690"/>
            <a:chOff x="837313" y="2325862"/>
            <a:chExt cx="5327401" cy="2433313"/>
          </a:xfrm>
        </p:grpSpPr>
        <p:sp>
          <p:nvSpPr>
            <p:cNvPr id="470" name="Google Shape;470;g3039c4db797_4_138"/>
            <p:cNvSpPr/>
            <p:nvPr/>
          </p:nvSpPr>
          <p:spPr>
            <a:xfrm>
              <a:off x="837313" y="2325875"/>
              <a:ext cx="5327400" cy="24333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75650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457200" lvl="0" indent="-31750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 SemiBold"/>
                <a:buChar char="-"/>
              </a:pPr>
              <a:r>
                <a:rPr lang="en-US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Propagation of Errors from DM model to HT Model through embed</a:t>
              </a: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457200" lvl="0" indent="-31750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 SemiBold"/>
                <a:buChar char="-"/>
              </a:pPr>
              <a:r>
                <a:rPr lang="en-US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Loss of Interpretability in understanding what drives Hypertension</a:t>
              </a: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457200" lvl="0" indent="-31750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 SemiBold"/>
                <a:buChar char="-"/>
              </a:pPr>
              <a:r>
                <a:rPr lang="en-US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Assumes that Diabetes is a sufficient indicator of Hypertension</a:t>
              </a: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471" name="Google Shape;471;g3039c4db797_4_138"/>
            <p:cNvSpPr/>
            <p:nvPr/>
          </p:nvSpPr>
          <p:spPr>
            <a:xfrm>
              <a:off x="837313" y="2325862"/>
              <a:ext cx="5327400" cy="459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latin typeface="Montserrat"/>
                  <a:ea typeface="Montserrat"/>
                  <a:cs typeface="Montserrat"/>
                  <a:sym typeface="Montserrat"/>
                </a:rPr>
                <a:t>Problems /w embedded model</a:t>
              </a:r>
              <a:endParaRPr sz="16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72" name="Google Shape;472;g3039c4db797_4_138"/>
          <p:cNvSpPr/>
          <p:nvPr/>
        </p:nvSpPr>
        <p:spPr>
          <a:xfrm>
            <a:off x="3065300" y="2360400"/>
            <a:ext cx="1311300" cy="13869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Find common features (DM&amp;HT)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73" name="Google Shape;473;g3039c4db797_4_138"/>
          <p:cNvSpPr/>
          <p:nvPr/>
        </p:nvSpPr>
        <p:spPr>
          <a:xfrm>
            <a:off x="4825900" y="2360400"/>
            <a:ext cx="1311300" cy="13869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Train Diabetes Model /w features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74" name="Google Shape;474;g3039c4db797_4_138"/>
          <p:cNvSpPr/>
          <p:nvPr/>
        </p:nvSpPr>
        <p:spPr>
          <a:xfrm>
            <a:off x="6586500" y="2360400"/>
            <a:ext cx="1311300" cy="13869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Recreate Diabetes in HT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75" name="Google Shape;475;g3039c4db797_4_138"/>
          <p:cNvSpPr/>
          <p:nvPr/>
        </p:nvSpPr>
        <p:spPr>
          <a:xfrm>
            <a:off x="8347100" y="2360400"/>
            <a:ext cx="1311300" cy="138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Drop used variables in HT</a:t>
            </a:r>
            <a:endParaRPr sz="12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76" name="Google Shape;476;g3039c4db797_4_138"/>
          <p:cNvSpPr/>
          <p:nvPr/>
        </p:nvSpPr>
        <p:spPr>
          <a:xfrm>
            <a:off x="10107700" y="2360400"/>
            <a:ext cx="1311300" cy="13869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Predict HT_YN</a:t>
            </a:r>
            <a:endParaRPr sz="12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477" name="Google Shape;477;g3039c4db797_4_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688" y="1707682"/>
            <a:ext cx="2167424" cy="28049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8" name="Google Shape;478;g3039c4db797_4_138"/>
          <p:cNvCxnSpPr>
            <a:stCxn id="472" idx="6"/>
            <a:endCxn id="473" idx="2"/>
          </p:cNvCxnSpPr>
          <p:nvPr/>
        </p:nvCxnSpPr>
        <p:spPr>
          <a:xfrm>
            <a:off x="4376600" y="3053850"/>
            <a:ext cx="449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9" name="Google Shape;479;g3039c4db797_4_138"/>
          <p:cNvCxnSpPr/>
          <p:nvPr/>
        </p:nvCxnSpPr>
        <p:spPr>
          <a:xfrm>
            <a:off x="6137150" y="3033925"/>
            <a:ext cx="449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0" name="Google Shape;480;g3039c4db797_4_138"/>
          <p:cNvCxnSpPr>
            <a:stCxn id="474" idx="6"/>
            <a:endCxn id="475" idx="2"/>
          </p:cNvCxnSpPr>
          <p:nvPr/>
        </p:nvCxnSpPr>
        <p:spPr>
          <a:xfrm>
            <a:off x="7897800" y="3053850"/>
            <a:ext cx="449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1" name="Google Shape;481;g3039c4db797_4_138"/>
          <p:cNvCxnSpPr>
            <a:stCxn id="475" idx="6"/>
            <a:endCxn id="476" idx="2"/>
          </p:cNvCxnSpPr>
          <p:nvPr/>
        </p:nvCxnSpPr>
        <p:spPr>
          <a:xfrm>
            <a:off x="9658400" y="3053850"/>
            <a:ext cx="449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g3039c4db797_4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1163" y="1548307"/>
            <a:ext cx="5609666" cy="5159993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g3039c4db797_4_122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88" name="Google Shape;488;g3039c4db797_4_122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 &amp; DM Dataset - MultiCollinearity</a:t>
            </a:r>
            <a:endParaRPr/>
          </a:p>
        </p:txBody>
      </p:sp>
      <p:cxnSp>
        <p:nvCxnSpPr>
          <p:cNvPr id="489" name="Google Shape;489;g3039c4db797_4_122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0" name="Google Shape;490;g3039c4db797_4_122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1" name="Google Shape;491;g3039c4db797_4_122"/>
          <p:cNvCxnSpPr/>
          <p:nvPr/>
        </p:nvCxnSpPr>
        <p:spPr>
          <a:xfrm>
            <a:off x="3478400" y="2503075"/>
            <a:ext cx="4188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2" name="Google Shape;492;g3039c4db797_4_122"/>
          <p:cNvCxnSpPr/>
          <p:nvPr/>
        </p:nvCxnSpPr>
        <p:spPr>
          <a:xfrm>
            <a:off x="3478400" y="3480625"/>
            <a:ext cx="4188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3" name="Google Shape;493;g3039c4db797_4_122"/>
          <p:cNvCxnSpPr/>
          <p:nvPr/>
        </p:nvCxnSpPr>
        <p:spPr>
          <a:xfrm>
            <a:off x="3478400" y="3279375"/>
            <a:ext cx="4188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4" name="Google Shape;494;g3039c4db797_4_122"/>
          <p:cNvCxnSpPr/>
          <p:nvPr/>
        </p:nvCxnSpPr>
        <p:spPr>
          <a:xfrm>
            <a:off x="3758275" y="3860600"/>
            <a:ext cx="138900" cy="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5" name="Google Shape;495;g3039c4db797_4_122"/>
          <p:cNvCxnSpPr/>
          <p:nvPr/>
        </p:nvCxnSpPr>
        <p:spPr>
          <a:xfrm>
            <a:off x="3671075" y="3073250"/>
            <a:ext cx="226200" cy="48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6" name="Google Shape;496;g3039c4db797_4_122"/>
          <p:cNvCxnSpPr/>
          <p:nvPr/>
        </p:nvCxnSpPr>
        <p:spPr>
          <a:xfrm>
            <a:off x="3478400" y="2295050"/>
            <a:ext cx="4188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7" name="Google Shape;497;g3039c4db797_4_122"/>
          <p:cNvGrpSpPr/>
          <p:nvPr/>
        </p:nvGrpSpPr>
        <p:grpSpPr>
          <a:xfrm>
            <a:off x="8094277" y="866674"/>
            <a:ext cx="2965934" cy="530111"/>
            <a:chOff x="1019174" y="5982190"/>
            <a:chExt cx="3235800" cy="530111"/>
          </a:xfrm>
        </p:grpSpPr>
        <p:sp>
          <p:nvSpPr>
            <p:cNvPr id="498" name="Google Shape;498;g3039c4db797_4_122"/>
            <p:cNvSpPr/>
            <p:nvPr/>
          </p:nvSpPr>
          <p:spPr>
            <a:xfrm>
              <a:off x="1019174" y="5982201"/>
              <a:ext cx="3235800" cy="530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R Score</a:t>
              </a:r>
              <a:endParaRPr/>
            </a:p>
          </p:txBody>
        </p:sp>
        <p:sp>
          <p:nvSpPr>
            <p:cNvPr id="499" name="Google Shape;499;g3039c4db797_4_122"/>
            <p:cNvSpPr/>
            <p:nvPr/>
          </p:nvSpPr>
          <p:spPr>
            <a:xfrm>
              <a:off x="2270606" y="5982190"/>
              <a:ext cx="1984200" cy="530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&gt; 0.7</a:t>
              </a:r>
              <a:endParaRPr/>
            </a:p>
          </p:txBody>
        </p:sp>
      </p:grpSp>
      <p:cxnSp>
        <p:nvCxnSpPr>
          <p:cNvPr id="500" name="Google Shape;500;g3039c4db797_4_122"/>
          <p:cNvCxnSpPr/>
          <p:nvPr/>
        </p:nvCxnSpPr>
        <p:spPr>
          <a:xfrm>
            <a:off x="3625900" y="4044800"/>
            <a:ext cx="271200" cy="45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"/>
          <p:cNvSpPr txBox="1"/>
          <p:nvPr/>
        </p:nvSpPr>
        <p:spPr>
          <a:xfrm>
            <a:off x="3780302" y="982176"/>
            <a:ext cx="463139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Table of Contents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4" name="Google Shape;194;p5"/>
          <p:cNvSpPr txBox="1"/>
          <p:nvPr/>
        </p:nvSpPr>
        <p:spPr>
          <a:xfrm>
            <a:off x="7297170" y="2321640"/>
            <a:ext cx="15692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444"/>
              </a:buClr>
              <a:buSzPts val="2600"/>
              <a:buFont typeface="Montserrat Black"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454444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0</a:t>
            </a:r>
            <a:r>
              <a:rPr lang="en-US" sz="2600" dirty="0">
                <a:solidFill>
                  <a:srgbClr val="45444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4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7297170" y="3517273"/>
            <a:ext cx="15692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444"/>
              </a:buClr>
              <a:buSzPts val="2600"/>
              <a:buFont typeface="Montserrat Black"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454444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0</a:t>
            </a:r>
            <a:r>
              <a:rPr lang="en-US" sz="2600" dirty="0">
                <a:solidFill>
                  <a:srgbClr val="45444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5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3892020" y="2321640"/>
            <a:ext cx="15692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444"/>
              </a:buClr>
              <a:buSzPts val="2600"/>
              <a:buFont typeface="Montserrat Black"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454444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0</a:t>
            </a:r>
            <a:r>
              <a:rPr lang="en-US" sz="2600" dirty="0">
                <a:solidFill>
                  <a:srgbClr val="45444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7" name="Google Shape;197;p5"/>
          <p:cNvSpPr txBox="1"/>
          <p:nvPr/>
        </p:nvSpPr>
        <p:spPr>
          <a:xfrm>
            <a:off x="3892020" y="3517273"/>
            <a:ext cx="15692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444"/>
              </a:buClr>
              <a:buSzPts val="2600"/>
              <a:buFont typeface="Montserrat Black"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454444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0</a:t>
            </a:r>
            <a:r>
              <a:rPr lang="en-US" sz="2600" dirty="0">
                <a:solidFill>
                  <a:srgbClr val="45444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8" name="Google Shape;198;p5"/>
          <p:cNvSpPr txBox="1"/>
          <p:nvPr/>
        </p:nvSpPr>
        <p:spPr>
          <a:xfrm>
            <a:off x="3892020" y="4712907"/>
            <a:ext cx="15692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444"/>
              </a:buClr>
              <a:buSzPts val="2600"/>
              <a:buFont typeface="Montserrat Black"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454444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0</a:t>
            </a:r>
            <a:r>
              <a:rPr lang="en-US" sz="2600" dirty="0">
                <a:solidFill>
                  <a:srgbClr val="45444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9" name="Google Shape;199;p5"/>
          <p:cNvSpPr txBox="1"/>
          <p:nvPr/>
        </p:nvSpPr>
        <p:spPr>
          <a:xfrm>
            <a:off x="979904" y="2797216"/>
            <a:ext cx="27680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Montserrat Black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Team Diversity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0" name="Google Shape;200;p5"/>
          <p:cNvSpPr txBox="1"/>
          <p:nvPr/>
        </p:nvSpPr>
        <p:spPr>
          <a:xfrm>
            <a:off x="979904" y="4029482"/>
            <a:ext cx="27680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Montserrat Black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Problem Overview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1" name="Google Shape;201;p5"/>
          <p:cNvSpPr txBox="1"/>
          <p:nvPr/>
        </p:nvSpPr>
        <p:spPr>
          <a:xfrm>
            <a:off x="979904" y="5214732"/>
            <a:ext cx="27680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Montserrat Black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Data Preprocessing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2" name="Google Shape;202;p5"/>
          <p:cNvSpPr txBox="1"/>
          <p:nvPr/>
        </p:nvSpPr>
        <p:spPr>
          <a:xfrm>
            <a:off x="8078337" y="2797216"/>
            <a:ext cx="2941827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Montserrat Black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Data Modelling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3" name="Google Shape;203;p5"/>
          <p:cNvSpPr txBox="1"/>
          <p:nvPr/>
        </p:nvSpPr>
        <p:spPr>
          <a:xfrm>
            <a:off x="8078337" y="4029482"/>
            <a:ext cx="4103503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Montserrat Black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Conclusion / Findings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05" name="Google Shape;205;p5"/>
          <p:cNvGrpSpPr/>
          <p:nvPr/>
        </p:nvGrpSpPr>
        <p:grpSpPr>
          <a:xfrm>
            <a:off x="4916276" y="4953552"/>
            <a:ext cx="571887" cy="568155"/>
            <a:chOff x="6226275" y="3911538"/>
            <a:chExt cx="900325" cy="894450"/>
          </a:xfrm>
        </p:grpSpPr>
        <p:sp>
          <p:nvSpPr>
            <p:cNvPr id="206" name="Google Shape;206;p5"/>
            <p:cNvSpPr/>
            <p:nvPr/>
          </p:nvSpPr>
          <p:spPr>
            <a:xfrm>
              <a:off x="6355100" y="4405488"/>
              <a:ext cx="87300" cy="116625"/>
            </a:xfrm>
            <a:custGeom>
              <a:avLst/>
              <a:gdLst/>
              <a:ahLst/>
              <a:cxnLst/>
              <a:rect l="l" t="t" r="r" b="b"/>
              <a:pathLst>
                <a:path w="3492" h="4665" extrusionOk="0">
                  <a:moveTo>
                    <a:pt x="1860" y="0"/>
                  </a:moveTo>
                  <a:cubicBezTo>
                    <a:pt x="947" y="1664"/>
                    <a:pt x="360" y="2871"/>
                    <a:pt x="197" y="3197"/>
                  </a:cubicBezTo>
                  <a:cubicBezTo>
                    <a:pt x="1" y="3588"/>
                    <a:pt x="66" y="4078"/>
                    <a:pt x="392" y="4404"/>
                  </a:cubicBezTo>
                  <a:lnTo>
                    <a:pt x="653" y="4665"/>
                  </a:lnTo>
                  <a:cubicBezTo>
                    <a:pt x="1371" y="3784"/>
                    <a:pt x="2252" y="2806"/>
                    <a:pt x="3296" y="1794"/>
                  </a:cubicBezTo>
                  <a:cubicBezTo>
                    <a:pt x="3393" y="1729"/>
                    <a:pt x="3459" y="1664"/>
                    <a:pt x="3491" y="1631"/>
                  </a:cubicBezTo>
                  <a:lnTo>
                    <a:pt x="1860" y="0"/>
                  </a:lnTo>
                  <a:close/>
                </a:path>
              </a:pathLst>
            </a:custGeom>
            <a:solidFill>
              <a:srgbClr val="433A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6514125" y="4593038"/>
              <a:ext cx="119900" cy="87550"/>
            </a:xfrm>
            <a:custGeom>
              <a:avLst/>
              <a:gdLst/>
              <a:ahLst/>
              <a:cxnLst/>
              <a:rect l="l" t="t" r="r" b="b"/>
              <a:pathLst>
                <a:path w="4796" h="3502" extrusionOk="0">
                  <a:moveTo>
                    <a:pt x="3100" y="1"/>
                  </a:moveTo>
                  <a:cubicBezTo>
                    <a:pt x="2969" y="33"/>
                    <a:pt x="2937" y="131"/>
                    <a:pt x="2839" y="164"/>
                  </a:cubicBezTo>
                  <a:cubicBezTo>
                    <a:pt x="1795" y="1240"/>
                    <a:pt x="849" y="2088"/>
                    <a:pt x="1" y="2806"/>
                  </a:cubicBezTo>
                  <a:lnTo>
                    <a:pt x="360" y="3165"/>
                  </a:lnTo>
                  <a:cubicBezTo>
                    <a:pt x="566" y="3392"/>
                    <a:pt x="838" y="3502"/>
                    <a:pt x="1109" y="3502"/>
                  </a:cubicBezTo>
                  <a:cubicBezTo>
                    <a:pt x="1266" y="3502"/>
                    <a:pt x="1423" y="3465"/>
                    <a:pt x="1567" y="3393"/>
                  </a:cubicBezTo>
                  <a:cubicBezTo>
                    <a:pt x="2121" y="3100"/>
                    <a:pt x="2969" y="2708"/>
                    <a:pt x="4796" y="1697"/>
                  </a:cubicBezTo>
                  <a:lnTo>
                    <a:pt x="3100" y="1"/>
                  </a:lnTo>
                  <a:close/>
                </a:path>
              </a:pathLst>
            </a:custGeom>
            <a:solidFill>
              <a:srgbClr val="433A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6330650" y="4455438"/>
              <a:ext cx="258525" cy="246400"/>
            </a:xfrm>
            <a:custGeom>
              <a:avLst/>
              <a:gdLst/>
              <a:ahLst/>
              <a:cxnLst/>
              <a:rect l="l" t="t" r="r" b="b"/>
              <a:pathLst>
                <a:path w="10341" h="9856" extrusionOk="0">
                  <a:moveTo>
                    <a:pt x="8645" y="1"/>
                  </a:moveTo>
                  <a:cubicBezTo>
                    <a:pt x="7689" y="1"/>
                    <a:pt x="6431" y="551"/>
                    <a:pt x="5741" y="1264"/>
                  </a:cubicBezTo>
                  <a:cubicBezTo>
                    <a:pt x="2414" y="4624"/>
                    <a:pt x="881" y="6973"/>
                    <a:pt x="196" y="8375"/>
                  </a:cubicBezTo>
                  <a:cubicBezTo>
                    <a:pt x="0" y="8767"/>
                    <a:pt x="66" y="9256"/>
                    <a:pt x="392" y="9550"/>
                  </a:cubicBezTo>
                  <a:cubicBezTo>
                    <a:pt x="596" y="9754"/>
                    <a:pt x="863" y="9855"/>
                    <a:pt x="1131" y="9855"/>
                  </a:cubicBezTo>
                  <a:cubicBezTo>
                    <a:pt x="1291" y="9855"/>
                    <a:pt x="1452" y="9819"/>
                    <a:pt x="1599" y="9745"/>
                  </a:cubicBezTo>
                  <a:cubicBezTo>
                    <a:pt x="2969" y="9093"/>
                    <a:pt x="5285" y="7592"/>
                    <a:pt x="8677" y="4200"/>
                  </a:cubicBezTo>
                  <a:cubicBezTo>
                    <a:pt x="9819" y="3091"/>
                    <a:pt x="10341" y="1068"/>
                    <a:pt x="9623" y="318"/>
                  </a:cubicBezTo>
                  <a:cubicBezTo>
                    <a:pt x="9392" y="97"/>
                    <a:pt x="9045" y="1"/>
                    <a:pt x="8645" y="1"/>
                  </a:cubicBezTo>
                  <a:close/>
                </a:path>
              </a:pathLst>
            </a:custGeom>
            <a:solidFill>
              <a:srgbClr val="433A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6226275" y="4198463"/>
              <a:ext cx="243025" cy="181575"/>
            </a:xfrm>
            <a:custGeom>
              <a:avLst/>
              <a:gdLst/>
              <a:ahLst/>
              <a:cxnLst/>
              <a:rect l="l" t="t" r="r" b="b"/>
              <a:pathLst>
                <a:path w="9721" h="7263" extrusionOk="0">
                  <a:moveTo>
                    <a:pt x="8601" y="1"/>
                  </a:moveTo>
                  <a:cubicBezTo>
                    <a:pt x="7289" y="1"/>
                    <a:pt x="5238" y="662"/>
                    <a:pt x="3392" y="2508"/>
                  </a:cubicBezTo>
                  <a:lnTo>
                    <a:pt x="424" y="5476"/>
                  </a:lnTo>
                  <a:cubicBezTo>
                    <a:pt x="98" y="5802"/>
                    <a:pt x="0" y="6324"/>
                    <a:pt x="261" y="6748"/>
                  </a:cubicBezTo>
                  <a:cubicBezTo>
                    <a:pt x="450" y="7072"/>
                    <a:pt x="818" y="7262"/>
                    <a:pt x="1199" y="7262"/>
                  </a:cubicBezTo>
                  <a:cubicBezTo>
                    <a:pt x="1278" y="7262"/>
                    <a:pt x="1357" y="7254"/>
                    <a:pt x="1435" y="7237"/>
                  </a:cubicBezTo>
                  <a:cubicBezTo>
                    <a:pt x="2549" y="6919"/>
                    <a:pt x="3584" y="6743"/>
                    <a:pt x="4418" y="6743"/>
                  </a:cubicBezTo>
                  <a:cubicBezTo>
                    <a:pt x="4781" y="6743"/>
                    <a:pt x="5105" y="6777"/>
                    <a:pt x="5382" y="6846"/>
                  </a:cubicBezTo>
                  <a:cubicBezTo>
                    <a:pt x="6752" y="4465"/>
                    <a:pt x="8188" y="2247"/>
                    <a:pt x="9721" y="257"/>
                  </a:cubicBezTo>
                  <a:cubicBezTo>
                    <a:pt x="9488" y="95"/>
                    <a:pt x="9097" y="1"/>
                    <a:pt x="8601" y="1"/>
                  </a:cubicBezTo>
                  <a:close/>
                </a:path>
              </a:pathLst>
            </a:custGeom>
            <a:solidFill>
              <a:srgbClr val="433A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6656850" y="4568588"/>
              <a:ext cx="188400" cy="237400"/>
            </a:xfrm>
            <a:custGeom>
              <a:avLst/>
              <a:gdLst/>
              <a:ahLst/>
              <a:cxnLst/>
              <a:rect l="l" t="t" r="r" b="b"/>
              <a:pathLst>
                <a:path w="7536" h="9496" extrusionOk="0">
                  <a:moveTo>
                    <a:pt x="7014" y="0"/>
                  </a:moveTo>
                  <a:cubicBezTo>
                    <a:pt x="4763" y="1664"/>
                    <a:pt x="2512" y="3099"/>
                    <a:pt x="392" y="4273"/>
                  </a:cubicBezTo>
                  <a:cubicBezTo>
                    <a:pt x="555" y="5089"/>
                    <a:pt x="457" y="5904"/>
                    <a:pt x="131" y="8253"/>
                  </a:cubicBezTo>
                  <a:cubicBezTo>
                    <a:pt x="0" y="8742"/>
                    <a:pt x="229" y="9166"/>
                    <a:pt x="653" y="9395"/>
                  </a:cubicBezTo>
                  <a:cubicBezTo>
                    <a:pt x="788" y="9463"/>
                    <a:pt x="936" y="9495"/>
                    <a:pt x="1084" y="9495"/>
                  </a:cubicBezTo>
                  <a:cubicBezTo>
                    <a:pt x="1364" y="9495"/>
                    <a:pt x="1647" y="9379"/>
                    <a:pt x="1860" y="9166"/>
                  </a:cubicBezTo>
                  <a:lnTo>
                    <a:pt x="4861" y="6198"/>
                  </a:lnTo>
                  <a:cubicBezTo>
                    <a:pt x="7144" y="3915"/>
                    <a:pt x="7536" y="946"/>
                    <a:pt x="7014" y="0"/>
                  </a:cubicBezTo>
                  <a:close/>
                </a:path>
              </a:pathLst>
            </a:custGeom>
            <a:solidFill>
              <a:srgbClr val="433A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6718825" y="4152263"/>
              <a:ext cx="172100" cy="156800"/>
            </a:xfrm>
            <a:custGeom>
              <a:avLst/>
              <a:gdLst/>
              <a:ahLst/>
              <a:cxnLst/>
              <a:rect l="l" t="t" r="r" b="b"/>
              <a:pathLst>
                <a:path w="6884" h="6272" extrusionOk="0">
                  <a:moveTo>
                    <a:pt x="3446" y="1"/>
                  </a:moveTo>
                  <a:cubicBezTo>
                    <a:pt x="2643" y="1"/>
                    <a:pt x="1843" y="311"/>
                    <a:pt x="1240" y="930"/>
                  </a:cubicBezTo>
                  <a:cubicBezTo>
                    <a:pt x="0" y="2137"/>
                    <a:pt x="0" y="4127"/>
                    <a:pt x="1240" y="5367"/>
                  </a:cubicBezTo>
                  <a:cubicBezTo>
                    <a:pt x="1843" y="5970"/>
                    <a:pt x="2643" y="6272"/>
                    <a:pt x="3446" y="6272"/>
                  </a:cubicBezTo>
                  <a:cubicBezTo>
                    <a:pt x="4249" y="6272"/>
                    <a:pt x="5057" y="5970"/>
                    <a:pt x="5676" y="5367"/>
                  </a:cubicBezTo>
                  <a:cubicBezTo>
                    <a:pt x="6883" y="4127"/>
                    <a:pt x="6883" y="2137"/>
                    <a:pt x="5676" y="930"/>
                  </a:cubicBezTo>
                  <a:cubicBezTo>
                    <a:pt x="5057" y="311"/>
                    <a:pt x="4249" y="1"/>
                    <a:pt x="3446" y="1"/>
                  </a:cubicBezTo>
                  <a:close/>
                </a:path>
              </a:pathLst>
            </a:custGeom>
            <a:solidFill>
              <a:srgbClr val="433A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6906375" y="3911538"/>
              <a:ext cx="220225" cy="216700"/>
            </a:xfrm>
            <a:custGeom>
              <a:avLst/>
              <a:gdLst/>
              <a:ahLst/>
              <a:cxnLst/>
              <a:rect l="l" t="t" r="r" b="b"/>
              <a:pathLst>
                <a:path w="8809" h="8668" extrusionOk="0">
                  <a:moveTo>
                    <a:pt x="6168" y="0"/>
                  </a:moveTo>
                  <a:cubicBezTo>
                    <a:pt x="4083" y="0"/>
                    <a:pt x="2010" y="335"/>
                    <a:pt x="1" y="969"/>
                  </a:cubicBezTo>
                  <a:cubicBezTo>
                    <a:pt x="197" y="2665"/>
                    <a:pt x="1110" y="4557"/>
                    <a:pt x="2611" y="6058"/>
                  </a:cubicBezTo>
                  <a:cubicBezTo>
                    <a:pt x="4176" y="7624"/>
                    <a:pt x="6068" y="8504"/>
                    <a:pt x="7830" y="8667"/>
                  </a:cubicBezTo>
                  <a:cubicBezTo>
                    <a:pt x="8482" y="6351"/>
                    <a:pt x="8808" y="3774"/>
                    <a:pt x="8613" y="1034"/>
                  </a:cubicBezTo>
                  <a:cubicBezTo>
                    <a:pt x="8580" y="513"/>
                    <a:pt x="8156" y="121"/>
                    <a:pt x="7634" y="56"/>
                  </a:cubicBezTo>
                  <a:cubicBezTo>
                    <a:pt x="7145" y="19"/>
                    <a:pt x="6656" y="0"/>
                    <a:pt x="6168" y="0"/>
                  </a:cubicBezTo>
                  <a:close/>
                </a:path>
              </a:pathLst>
            </a:custGeom>
            <a:solidFill>
              <a:srgbClr val="433A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6429325" y="3953688"/>
              <a:ext cx="655675" cy="654050"/>
            </a:xfrm>
            <a:custGeom>
              <a:avLst/>
              <a:gdLst/>
              <a:ahLst/>
              <a:cxnLst/>
              <a:rect l="l" t="t" r="r" b="b"/>
              <a:pathLst>
                <a:path w="26227" h="26162" extrusionOk="0">
                  <a:moveTo>
                    <a:pt x="14993" y="5823"/>
                  </a:moveTo>
                  <a:cubicBezTo>
                    <a:pt x="16335" y="5823"/>
                    <a:pt x="17680" y="6329"/>
                    <a:pt x="18724" y="7340"/>
                  </a:cubicBezTo>
                  <a:cubicBezTo>
                    <a:pt x="20747" y="9428"/>
                    <a:pt x="20747" y="12723"/>
                    <a:pt x="18724" y="14778"/>
                  </a:cubicBezTo>
                  <a:cubicBezTo>
                    <a:pt x="17697" y="15789"/>
                    <a:pt x="16359" y="16294"/>
                    <a:pt x="15018" y="16294"/>
                  </a:cubicBezTo>
                  <a:cubicBezTo>
                    <a:pt x="13676" y="16294"/>
                    <a:pt x="12331" y="15789"/>
                    <a:pt x="11287" y="14778"/>
                  </a:cubicBezTo>
                  <a:cubicBezTo>
                    <a:pt x="9264" y="12723"/>
                    <a:pt x="9264" y="9428"/>
                    <a:pt x="11287" y="7340"/>
                  </a:cubicBezTo>
                  <a:cubicBezTo>
                    <a:pt x="12314" y="6329"/>
                    <a:pt x="13652" y="5823"/>
                    <a:pt x="14993" y="5823"/>
                  </a:cubicBezTo>
                  <a:close/>
                  <a:moveTo>
                    <a:pt x="17061" y="1"/>
                  </a:moveTo>
                  <a:cubicBezTo>
                    <a:pt x="10765" y="2578"/>
                    <a:pt x="4730" y="8221"/>
                    <a:pt x="0" y="16115"/>
                  </a:cubicBezTo>
                  <a:lnTo>
                    <a:pt x="2382" y="18496"/>
                  </a:lnTo>
                  <a:cubicBezTo>
                    <a:pt x="3146" y="18190"/>
                    <a:pt x="3983" y="17992"/>
                    <a:pt x="4780" y="17992"/>
                  </a:cubicBezTo>
                  <a:cubicBezTo>
                    <a:pt x="5683" y="17992"/>
                    <a:pt x="6536" y="18247"/>
                    <a:pt x="7177" y="18888"/>
                  </a:cubicBezTo>
                  <a:cubicBezTo>
                    <a:pt x="8449" y="20160"/>
                    <a:pt x="8253" y="22117"/>
                    <a:pt x="7601" y="23715"/>
                  </a:cubicBezTo>
                  <a:lnTo>
                    <a:pt x="10047" y="26162"/>
                  </a:lnTo>
                  <a:cubicBezTo>
                    <a:pt x="16115" y="22476"/>
                    <a:pt x="23193" y="16702"/>
                    <a:pt x="26227" y="9037"/>
                  </a:cubicBezTo>
                  <a:cubicBezTo>
                    <a:pt x="24106" y="8743"/>
                    <a:pt x="21986" y="7666"/>
                    <a:pt x="20192" y="5872"/>
                  </a:cubicBezTo>
                  <a:cubicBezTo>
                    <a:pt x="18431" y="4144"/>
                    <a:pt x="17387" y="2056"/>
                    <a:pt x="17061" y="1"/>
                  </a:cubicBezTo>
                  <a:close/>
                </a:path>
              </a:pathLst>
            </a:custGeom>
            <a:solidFill>
              <a:srgbClr val="433A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214" name="Google Shape;214;p5"/>
          <p:cNvSpPr/>
          <p:nvPr/>
        </p:nvSpPr>
        <p:spPr>
          <a:xfrm>
            <a:off x="4916261" y="3803319"/>
            <a:ext cx="571917" cy="571917"/>
          </a:xfrm>
          <a:custGeom>
            <a:avLst/>
            <a:gdLst/>
            <a:ahLst/>
            <a:cxnLst/>
            <a:rect l="l" t="t" r="r" b="b"/>
            <a:pathLst>
              <a:path w="40939" h="40939" extrusionOk="0">
                <a:moveTo>
                  <a:pt x="30304" y="11246"/>
                </a:moveTo>
                <a:cubicBezTo>
                  <a:pt x="30541" y="11246"/>
                  <a:pt x="30777" y="11336"/>
                  <a:pt x="30957" y="11515"/>
                </a:cubicBezTo>
                <a:lnTo>
                  <a:pt x="32261" y="12820"/>
                </a:lnTo>
                <a:cubicBezTo>
                  <a:pt x="32686" y="13114"/>
                  <a:pt x="32686" y="13701"/>
                  <a:pt x="32294" y="14060"/>
                </a:cubicBezTo>
                <a:lnTo>
                  <a:pt x="17419" y="29522"/>
                </a:lnTo>
                <a:cubicBezTo>
                  <a:pt x="17224" y="29717"/>
                  <a:pt x="17061" y="29783"/>
                  <a:pt x="16767" y="29783"/>
                </a:cubicBezTo>
                <a:cubicBezTo>
                  <a:pt x="16473" y="29783"/>
                  <a:pt x="16212" y="29717"/>
                  <a:pt x="16115" y="29522"/>
                </a:cubicBezTo>
                <a:lnTo>
                  <a:pt x="8840" y="21693"/>
                </a:lnTo>
                <a:lnTo>
                  <a:pt x="8645" y="21497"/>
                </a:lnTo>
                <a:cubicBezTo>
                  <a:pt x="8449" y="21269"/>
                  <a:pt x="8351" y="21040"/>
                  <a:pt x="8351" y="20812"/>
                </a:cubicBezTo>
                <a:cubicBezTo>
                  <a:pt x="8351" y="20616"/>
                  <a:pt x="8449" y="20388"/>
                  <a:pt x="8645" y="20192"/>
                </a:cubicBezTo>
                <a:lnTo>
                  <a:pt x="9949" y="18888"/>
                </a:lnTo>
                <a:cubicBezTo>
                  <a:pt x="10129" y="18692"/>
                  <a:pt x="10365" y="18594"/>
                  <a:pt x="10602" y="18594"/>
                </a:cubicBezTo>
                <a:cubicBezTo>
                  <a:pt x="10838" y="18594"/>
                  <a:pt x="11075" y="18692"/>
                  <a:pt x="11254" y="18888"/>
                </a:cubicBezTo>
                <a:lnTo>
                  <a:pt x="11352" y="18953"/>
                </a:lnTo>
                <a:lnTo>
                  <a:pt x="16441" y="24466"/>
                </a:lnTo>
                <a:cubicBezTo>
                  <a:pt x="16539" y="24563"/>
                  <a:pt x="16653" y="24612"/>
                  <a:pt x="16767" y="24612"/>
                </a:cubicBezTo>
                <a:cubicBezTo>
                  <a:pt x="16881" y="24612"/>
                  <a:pt x="16995" y="24563"/>
                  <a:pt x="17093" y="24466"/>
                </a:cubicBezTo>
                <a:lnTo>
                  <a:pt x="29554" y="11515"/>
                </a:lnTo>
                <a:lnTo>
                  <a:pt x="29652" y="11515"/>
                </a:lnTo>
                <a:cubicBezTo>
                  <a:pt x="29831" y="11336"/>
                  <a:pt x="30068" y="11246"/>
                  <a:pt x="30304" y="11246"/>
                </a:cubicBezTo>
                <a:close/>
                <a:moveTo>
                  <a:pt x="20486" y="1"/>
                </a:moveTo>
                <a:cubicBezTo>
                  <a:pt x="9134" y="1"/>
                  <a:pt x="0" y="9134"/>
                  <a:pt x="0" y="20453"/>
                </a:cubicBezTo>
                <a:cubicBezTo>
                  <a:pt x="0" y="31805"/>
                  <a:pt x="9134" y="40939"/>
                  <a:pt x="20486" y="40939"/>
                </a:cubicBezTo>
                <a:cubicBezTo>
                  <a:pt x="31805" y="40939"/>
                  <a:pt x="40938" y="31805"/>
                  <a:pt x="40938" y="20453"/>
                </a:cubicBezTo>
                <a:cubicBezTo>
                  <a:pt x="40938" y="9134"/>
                  <a:pt x="31870" y="1"/>
                  <a:pt x="20486" y="1"/>
                </a:cubicBezTo>
                <a:close/>
              </a:path>
            </a:pathLst>
          </a:custGeom>
          <a:solidFill>
            <a:srgbClr val="433A2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215" name="Google Shape;215;p5"/>
          <p:cNvGrpSpPr/>
          <p:nvPr/>
        </p:nvGrpSpPr>
        <p:grpSpPr>
          <a:xfrm>
            <a:off x="4960971" y="2517305"/>
            <a:ext cx="577285" cy="575448"/>
            <a:chOff x="5812000" y="2553488"/>
            <a:chExt cx="769850" cy="767400"/>
          </a:xfrm>
        </p:grpSpPr>
        <p:sp>
          <p:nvSpPr>
            <p:cNvPr id="216" name="Google Shape;216;p5"/>
            <p:cNvSpPr/>
            <p:nvPr/>
          </p:nvSpPr>
          <p:spPr>
            <a:xfrm>
              <a:off x="5858475" y="2553488"/>
              <a:ext cx="150900" cy="150900"/>
            </a:xfrm>
            <a:custGeom>
              <a:avLst/>
              <a:gdLst/>
              <a:ahLst/>
              <a:cxnLst/>
              <a:rect l="l" t="t" r="r" b="b"/>
              <a:pathLst>
                <a:path w="6036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rgbClr val="433A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5812000" y="2732888"/>
              <a:ext cx="244675" cy="425725"/>
            </a:xfrm>
            <a:custGeom>
              <a:avLst/>
              <a:gdLst/>
              <a:ahLst/>
              <a:cxnLst/>
              <a:rect l="l" t="t" r="r" b="b"/>
              <a:pathLst>
                <a:path w="9787" h="17029" extrusionOk="0">
                  <a:moveTo>
                    <a:pt x="1501" y="1"/>
                  </a:moveTo>
                  <a:cubicBezTo>
                    <a:pt x="685" y="1"/>
                    <a:pt x="0" y="686"/>
                    <a:pt x="0" y="1501"/>
                  </a:cubicBezTo>
                  <a:lnTo>
                    <a:pt x="0" y="7993"/>
                  </a:lnTo>
                  <a:cubicBezTo>
                    <a:pt x="33" y="8808"/>
                    <a:pt x="685" y="9493"/>
                    <a:pt x="1501" y="9493"/>
                  </a:cubicBezTo>
                  <a:lnTo>
                    <a:pt x="1794" y="9493"/>
                  </a:lnTo>
                  <a:lnTo>
                    <a:pt x="1794" y="15528"/>
                  </a:lnTo>
                  <a:cubicBezTo>
                    <a:pt x="1794" y="16343"/>
                    <a:pt x="2479" y="17028"/>
                    <a:pt x="3295" y="17028"/>
                  </a:cubicBezTo>
                  <a:lnTo>
                    <a:pt x="6459" y="17028"/>
                  </a:lnTo>
                  <a:cubicBezTo>
                    <a:pt x="7274" y="17028"/>
                    <a:pt x="7992" y="16343"/>
                    <a:pt x="7992" y="15528"/>
                  </a:cubicBezTo>
                  <a:lnTo>
                    <a:pt x="7992" y="15169"/>
                  </a:lnTo>
                  <a:cubicBezTo>
                    <a:pt x="7698" y="14647"/>
                    <a:pt x="7535" y="14027"/>
                    <a:pt x="7535" y="13408"/>
                  </a:cubicBezTo>
                  <a:lnTo>
                    <a:pt x="7535" y="5546"/>
                  </a:lnTo>
                  <a:cubicBezTo>
                    <a:pt x="7535" y="3981"/>
                    <a:pt x="8481" y="2676"/>
                    <a:pt x="9786" y="2121"/>
                  </a:cubicBezTo>
                  <a:lnTo>
                    <a:pt x="9786" y="1501"/>
                  </a:lnTo>
                  <a:cubicBezTo>
                    <a:pt x="9786" y="686"/>
                    <a:pt x="9068" y="1"/>
                    <a:pt x="8253" y="1"/>
                  </a:cubicBezTo>
                  <a:close/>
                </a:path>
              </a:pathLst>
            </a:custGeom>
            <a:solidFill>
              <a:srgbClr val="433A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6384475" y="2553488"/>
              <a:ext cx="150875" cy="150900"/>
            </a:xfrm>
            <a:custGeom>
              <a:avLst/>
              <a:gdLst/>
              <a:ahLst/>
              <a:cxnLst/>
              <a:rect l="l" t="t" r="r" b="b"/>
              <a:pathLst>
                <a:path w="6035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rgbClr val="433A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6337975" y="2732088"/>
              <a:ext cx="243875" cy="425700"/>
            </a:xfrm>
            <a:custGeom>
              <a:avLst/>
              <a:gdLst/>
              <a:ahLst/>
              <a:cxnLst/>
              <a:rect l="l" t="t" r="r" b="b"/>
              <a:pathLst>
                <a:path w="9755" h="17028" extrusionOk="0">
                  <a:moveTo>
                    <a:pt x="1501" y="0"/>
                  </a:moveTo>
                  <a:cubicBezTo>
                    <a:pt x="653" y="0"/>
                    <a:pt x="1" y="685"/>
                    <a:pt x="1" y="1501"/>
                  </a:cubicBezTo>
                  <a:lnTo>
                    <a:pt x="1" y="2121"/>
                  </a:lnTo>
                  <a:cubicBezTo>
                    <a:pt x="1338" y="2675"/>
                    <a:pt x="2219" y="4013"/>
                    <a:pt x="2219" y="5546"/>
                  </a:cubicBezTo>
                  <a:lnTo>
                    <a:pt x="2219" y="13407"/>
                  </a:lnTo>
                  <a:cubicBezTo>
                    <a:pt x="2219" y="14027"/>
                    <a:pt x="2056" y="14614"/>
                    <a:pt x="1795" y="15169"/>
                  </a:cubicBezTo>
                  <a:lnTo>
                    <a:pt x="1795" y="15527"/>
                  </a:lnTo>
                  <a:cubicBezTo>
                    <a:pt x="1795" y="16343"/>
                    <a:pt x="2480" y="17028"/>
                    <a:pt x="3296" y="17028"/>
                  </a:cubicBezTo>
                  <a:lnTo>
                    <a:pt x="6460" y="17028"/>
                  </a:lnTo>
                  <a:cubicBezTo>
                    <a:pt x="7275" y="17028"/>
                    <a:pt x="7960" y="16343"/>
                    <a:pt x="7960" y="15527"/>
                  </a:cubicBezTo>
                  <a:lnTo>
                    <a:pt x="7960" y="9493"/>
                  </a:lnTo>
                  <a:lnTo>
                    <a:pt x="8254" y="9493"/>
                  </a:lnTo>
                  <a:cubicBezTo>
                    <a:pt x="9069" y="9493"/>
                    <a:pt x="9754" y="8808"/>
                    <a:pt x="9754" y="7992"/>
                  </a:cubicBezTo>
                  <a:lnTo>
                    <a:pt x="9754" y="1501"/>
                  </a:lnTo>
                  <a:cubicBezTo>
                    <a:pt x="9754" y="685"/>
                    <a:pt x="9069" y="0"/>
                    <a:pt x="8254" y="0"/>
                  </a:cubicBezTo>
                  <a:close/>
                </a:path>
              </a:pathLst>
            </a:custGeom>
            <a:solidFill>
              <a:srgbClr val="433A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6057450" y="2834013"/>
              <a:ext cx="279750" cy="486875"/>
            </a:xfrm>
            <a:custGeom>
              <a:avLst/>
              <a:gdLst/>
              <a:ahLst/>
              <a:cxnLst/>
              <a:rect l="l" t="t" r="r" b="b"/>
              <a:pathLst>
                <a:path w="11190" h="19475" extrusionOk="0">
                  <a:moveTo>
                    <a:pt x="1501" y="1"/>
                  </a:moveTo>
                  <a:cubicBezTo>
                    <a:pt x="653" y="1"/>
                    <a:pt x="1" y="653"/>
                    <a:pt x="1" y="1501"/>
                  </a:cubicBezTo>
                  <a:lnTo>
                    <a:pt x="1" y="3948"/>
                  </a:lnTo>
                  <a:lnTo>
                    <a:pt x="1" y="9363"/>
                  </a:lnTo>
                  <a:cubicBezTo>
                    <a:pt x="1" y="10178"/>
                    <a:pt x="686" y="10863"/>
                    <a:pt x="1501" y="10863"/>
                  </a:cubicBezTo>
                  <a:lnTo>
                    <a:pt x="2088" y="10863"/>
                  </a:lnTo>
                  <a:lnTo>
                    <a:pt x="2088" y="17974"/>
                  </a:lnTo>
                  <a:cubicBezTo>
                    <a:pt x="2088" y="18790"/>
                    <a:pt x="2773" y="19475"/>
                    <a:pt x="3589" y="19475"/>
                  </a:cubicBezTo>
                  <a:lnTo>
                    <a:pt x="7601" y="19475"/>
                  </a:lnTo>
                  <a:cubicBezTo>
                    <a:pt x="8417" y="19475"/>
                    <a:pt x="9134" y="18790"/>
                    <a:pt x="9134" y="17974"/>
                  </a:cubicBezTo>
                  <a:lnTo>
                    <a:pt x="9134" y="10831"/>
                  </a:lnTo>
                  <a:lnTo>
                    <a:pt x="9689" y="10831"/>
                  </a:lnTo>
                  <a:cubicBezTo>
                    <a:pt x="10504" y="10831"/>
                    <a:pt x="11189" y="10146"/>
                    <a:pt x="11189" y="9330"/>
                  </a:cubicBezTo>
                  <a:lnTo>
                    <a:pt x="11189" y="3948"/>
                  </a:lnTo>
                  <a:lnTo>
                    <a:pt x="11189" y="1501"/>
                  </a:lnTo>
                  <a:cubicBezTo>
                    <a:pt x="11189" y="686"/>
                    <a:pt x="10504" y="1"/>
                    <a:pt x="9689" y="1"/>
                  </a:cubicBezTo>
                  <a:close/>
                </a:path>
              </a:pathLst>
            </a:custGeom>
            <a:solidFill>
              <a:srgbClr val="433A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6108825" y="2627688"/>
              <a:ext cx="175375" cy="175375"/>
            </a:xfrm>
            <a:custGeom>
              <a:avLst/>
              <a:gdLst/>
              <a:ahLst/>
              <a:cxnLst/>
              <a:rect l="l" t="t" r="r" b="b"/>
              <a:pathLst>
                <a:path w="7015" h="7015" extrusionOk="0">
                  <a:moveTo>
                    <a:pt x="3524" y="1"/>
                  </a:moveTo>
                  <a:cubicBezTo>
                    <a:pt x="1599" y="1"/>
                    <a:pt x="1" y="1567"/>
                    <a:pt x="1" y="3524"/>
                  </a:cubicBezTo>
                  <a:cubicBezTo>
                    <a:pt x="1" y="5448"/>
                    <a:pt x="1599" y="7014"/>
                    <a:pt x="3524" y="7014"/>
                  </a:cubicBezTo>
                  <a:cubicBezTo>
                    <a:pt x="5448" y="7014"/>
                    <a:pt x="7014" y="5448"/>
                    <a:pt x="7014" y="3524"/>
                  </a:cubicBezTo>
                  <a:cubicBezTo>
                    <a:pt x="7014" y="1567"/>
                    <a:pt x="5448" y="1"/>
                    <a:pt x="3524" y="1"/>
                  </a:cubicBezTo>
                  <a:close/>
                </a:path>
              </a:pathLst>
            </a:custGeom>
            <a:solidFill>
              <a:srgbClr val="433A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cxnSp>
        <p:nvCxnSpPr>
          <p:cNvPr id="223" name="Google Shape;223;p5"/>
          <p:cNvCxnSpPr/>
          <p:nvPr/>
        </p:nvCxnSpPr>
        <p:spPr>
          <a:xfrm>
            <a:off x="807468" y="1628507"/>
            <a:ext cx="1060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4" name="Google Shape;224;p5"/>
          <p:cNvSpPr txBox="1"/>
          <p:nvPr/>
        </p:nvSpPr>
        <p:spPr>
          <a:xfrm>
            <a:off x="7268360" y="4712907"/>
            <a:ext cx="15692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444"/>
              </a:buClr>
              <a:buSzPts val="2600"/>
              <a:buFont typeface="Montserrat Black"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454444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06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5" name="Google Shape;225;p5"/>
          <p:cNvSpPr txBox="1"/>
          <p:nvPr/>
        </p:nvSpPr>
        <p:spPr>
          <a:xfrm>
            <a:off x="8049527" y="5225116"/>
            <a:ext cx="4103503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Montserrat Black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Questions &amp; Answers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6" name="Google Shape;226;p5"/>
          <p:cNvSpPr/>
          <p:nvPr/>
        </p:nvSpPr>
        <p:spPr>
          <a:xfrm>
            <a:off x="6322868" y="3803319"/>
            <a:ext cx="571913" cy="571374"/>
          </a:xfrm>
          <a:custGeom>
            <a:avLst/>
            <a:gdLst/>
            <a:ahLst/>
            <a:cxnLst/>
            <a:rect l="l" t="t" r="r" b="b"/>
            <a:pathLst>
              <a:path w="31480" h="31446" extrusionOk="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rgbClr val="433A2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" name="그래픽 2" descr="채팅 단색으로 채워진">
            <a:extLst>
              <a:ext uri="{FF2B5EF4-FFF2-40B4-BE49-F238E27FC236}">
                <a16:creationId xmlns:a16="http://schemas.microsoft.com/office/drawing/2014/main" id="{89934CDE-AA3F-FD81-9718-FCC974346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10052" y="4894636"/>
            <a:ext cx="808801" cy="808801"/>
          </a:xfrm>
          <a:prstGeom prst="rect">
            <a:avLst/>
          </a:prstGeom>
        </p:spPr>
      </p:pic>
      <p:pic>
        <p:nvPicPr>
          <p:cNvPr id="7" name="그래픽 6" descr="아키텍처 단색으로 채워진">
            <a:extLst>
              <a:ext uri="{FF2B5EF4-FFF2-40B4-BE49-F238E27FC236}">
                <a16:creationId xmlns:a16="http://schemas.microsoft.com/office/drawing/2014/main" id="{E207B9B8-9795-4B44-8905-2C64D7CA13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42387" y="2424834"/>
            <a:ext cx="744764" cy="74476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039c4db797_4_180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06" name="Google Shape;506;g3039c4db797_4_180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 &amp; DM Dataset - Feature Extraction</a:t>
            </a:r>
            <a:endParaRPr/>
          </a:p>
        </p:txBody>
      </p:sp>
      <p:cxnSp>
        <p:nvCxnSpPr>
          <p:cNvPr id="507" name="Google Shape;507;g3039c4db797_4_180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8" name="Google Shape;508;g3039c4db797_4_180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09" name="Google Shape;509;g3039c4db797_4_180"/>
          <p:cNvGrpSpPr/>
          <p:nvPr/>
        </p:nvGrpSpPr>
        <p:grpSpPr>
          <a:xfrm>
            <a:off x="4338150" y="1728898"/>
            <a:ext cx="3410081" cy="4403669"/>
            <a:chOff x="837293" y="2325875"/>
            <a:chExt cx="5327420" cy="3195000"/>
          </a:xfrm>
        </p:grpSpPr>
        <p:sp>
          <p:nvSpPr>
            <p:cNvPr id="510" name="Google Shape;510;g3039c4db797_4_180"/>
            <p:cNvSpPr/>
            <p:nvPr/>
          </p:nvSpPr>
          <p:spPr>
            <a:xfrm>
              <a:off x="837313" y="2325875"/>
              <a:ext cx="5327400" cy="31950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511" name="Google Shape;511;g3039c4db797_4_180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SGOT_ASL &amp; SGPT_ALT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12" name="Google Shape;512;g3039c4db797_4_180"/>
          <p:cNvGrpSpPr/>
          <p:nvPr/>
        </p:nvGrpSpPr>
        <p:grpSpPr>
          <a:xfrm>
            <a:off x="8076213" y="1728898"/>
            <a:ext cx="3410081" cy="4403669"/>
            <a:chOff x="837293" y="2325875"/>
            <a:chExt cx="5327420" cy="3195000"/>
          </a:xfrm>
        </p:grpSpPr>
        <p:sp>
          <p:nvSpPr>
            <p:cNvPr id="513" name="Google Shape;513;g3039c4db797_4_180"/>
            <p:cNvSpPr/>
            <p:nvPr/>
          </p:nvSpPr>
          <p:spPr>
            <a:xfrm>
              <a:off x="837313" y="2325875"/>
              <a:ext cx="5327400" cy="31950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514" name="Google Shape;514;g3039c4db797_4_180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Mean Arterial Pressure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15" name="Google Shape;515;g3039c4db797_4_180"/>
          <p:cNvGrpSpPr/>
          <p:nvPr/>
        </p:nvGrpSpPr>
        <p:grpSpPr>
          <a:xfrm>
            <a:off x="600063" y="1728898"/>
            <a:ext cx="3410081" cy="4403669"/>
            <a:chOff x="8156725" y="1652698"/>
            <a:chExt cx="3410081" cy="4403669"/>
          </a:xfrm>
        </p:grpSpPr>
        <p:grpSp>
          <p:nvGrpSpPr>
            <p:cNvPr id="516" name="Google Shape;516;g3039c4db797_4_180"/>
            <p:cNvGrpSpPr/>
            <p:nvPr/>
          </p:nvGrpSpPr>
          <p:grpSpPr>
            <a:xfrm>
              <a:off x="8156725" y="1652698"/>
              <a:ext cx="3410081" cy="4403669"/>
              <a:chOff x="837293" y="2325875"/>
              <a:chExt cx="5327420" cy="3195000"/>
            </a:xfrm>
          </p:grpSpPr>
          <p:sp>
            <p:nvSpPr>
              <p:cNvPr id="517" name="Google Shape;517;g3039c4db797_4_180"/>
              <p:cNvSpPr/>
              <p:nvPr/>
            </p:nvSpPr>
            <p:spPr>
              <a:xfrm>
                <a:off x="837313" y="2325875"/>
                <a:ext cx="5327400" cy="3195000"/>
              </a:xfrm>
              <a:prstGeom prst="roundRect">
                <a:avLst>
                  <a:gd name="adj" fmla="val 9223"/>
                </a:avLst>
              </a:prstGeom>
              <a:solidFill>
                <a:schemeClr val="lt1"/>
              </a:solidFill>
              <a:ln w="2857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SemiBold"/>
                  <a:ea typeface="Montserrat SemiBold"/>
                  <a:cs typeface="Montserrat SemiBold"/>
                  <a:sym typeface="Montserrat SemiBold"/>
                </a:endParaRPr>
              </a:p>
            </p:txBody>
          </p:sp>
          <p:sp>
            <p:nvSpPr>
              <p:cNvPr id="518" name="Google Shape;518;g3039c4db797_4_180"/>
              <p:cNvSpPr/>
              <p:nvPr/>
            </p:nvSpPr>
            <p:spPr>
              <a:xfrm>
                <a:off x="837293" y="2325894"/>
                <a:ext cx="5327400" cy="303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>
                    <a:latin typeface="Montserrat"/>
                    <a:ea typeface="Montserrat"/>
                    <a:cs typeface="Montserrat"/>
                    <a:sym typeface="Montserrat"/>
                  </a:rPr>
                  <a:t>Mean Arterial Pressure</a:t>
                </a:r>
                <a:endParaRPr b="1"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pic>
          <p:nvPicPr>
            <p:cNvPr id="519" name="Google Shape;519;g3039c4db797_4_180"/>
            <p:cNvPicPr preferRelativeResize="0"/>
            <p:nvPr/>
          </p:nvPicPr>
          <p:blipFill rotWithShape="1">
            <a:blip r:embed="rId3">
              <a:alphaModFix/>
            </a:blip>
            <a:srcRect l="20339" r="25421"/>
            <a:stretch/>
          </p:blipFill>
          <p:spPr>
            <a:xfrm>
              <a:off x="8766150" y="2231050"/>
              <a:ext cx="2140451" cy="66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0" name="Google Shape;520;g3039c4db797_4_18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356725" y="2994050"/>
              <a:ext cx="3010076" cy="26225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1" name="Google Shape;521;g3039c4db797_4_18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22014" y="2383503"/>
            <a:ext cx="2947975" cy="4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g3039c4db797_4_18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76338" y="3040425"/>
            <a:ext cx="2239350" cy="287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g3039c4db797_4_1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27325" y="2401750"/>
            <a:ext cx="1907874" cy="63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g3039c4db797_4_18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08662" y="3594919"/>
            <a:ext cx="2945225" cy="1361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039c4db797_4_194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30" name="Google Shape;530;g3039c4db797_4_194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 &amp; DM Dataset - Post Feature Extraction</a:t>
            </a:r>
            <a:endParaRPr dirty="0"/>
          </a:p>
        </p:txBody>
      </p:sp>
      <p:cxnSp>
        <p:nvCxnSpPr>
          <p:cNvPr id="531" name="Google Shape;531;g3039c4db797_4_194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32" name="Google Shape;532;g3039c4db797_4_194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33" name="Google Shape;533;g3039c4db797_4_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8975" y="1548307"/>
            <a:ext cx="5594062" cy="5159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2" name="Google Shape;862;g3039c4db797_4_458"/>
          <p:cNvGrpSpPr/>
          <p:nvPr/>
        </p:nvGrpSpPr>
        <p:grpSpPr>
          <a:xfrm>
            <a:off x="828625" y="1576515"/>
            <a:ext cx="3198581" cy="2331922"/>
            <a:chOff x="837275" y="2325894"/>
            <a:chExt cx="5327417" cy="1691882"/>
          </a:xfrm>
        </p:grpSpPr>
        <p:sp>
          <p:nvSpPr>
            <p:cNvPr id="863" name="Google Shape;863;g3039c4db797_4_458"/>
            <p:cNvSpPr/>
            <p:nvPr/>
          </p:nvSpPr>
          <p:spPr>
            <a:xfrm>
              <a:off x="837275" y="2374677"/>
              <a:ext cx="5327400" cy="16431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864" name="Google Shape;864;g3039c4db797_4_458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HT : Class Imbalance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865" name="Google Shape;865;g3039c4db797_4_4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851" y="2035050"/>
            <a:ext cx="1860125" cy="1860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6" name="Google Shape;866;g3039c4db797_4_458"/>
          <p:cNvGrpSpPr/>
          <p:nvPr/>
        </p:nvGrpSpPr>
        <p:grpSpPr>
          <a:xfrm>
            <a:off x="828625" y="4115765"/>
            <a:ext cx="3198581" cy="2399318"/>
            <a:chOff x="837275" y="2325894"/>
            <a:chExt cx="5327417" cy="1740781"/>
          </a:xfrm>
        </p:grpSpPr>
        <p:sp>
          <p:nvSpPr>
            <p:cNvPr id="867" name="Google Shape;867;g3039c4db797_4_458"/>
            <p:cNvSpPr/>
            <p:nvPr/>
          </p:nvSpPr>
          <p:spPr>
            <a:xfrm>
              <a:off x="837275" y="2374675"/>
              <a:ext cx="5327400" cy="16920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868" name="Google Shape;868;g3039c4db797_4_458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HT &amp; DM : Class Imbalance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869" name="Google Shape;869;g3039c4db797_4_4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7850" y="4587550"/>
            <a:ext cx="1860125" cy="1860125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g3039c4db797_4_458"/>
          <p:cNvSpPr txBox="1"/>
          <p:nvPr/>
        </p:nvSpPr>
        <p:spPr>
          <a:xfrm>
            <a:off x="3272125" y="3352800"/>
            <a:ext cx="605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7.0%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71" name="Google Shape;871;g3039c4db797_4_458"/>
          <p:cNvSpPr txBox="1"/>
          <p:nvPr/>
        </p:nvSpPr>
        <p:spPr>
          <a:xfrm>
            <a:off x="3272125" y="6078375"/>
            <a:ext cx="605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7.7%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872" name="Google Shape;872;g3039c4db797_4_458"/>
          <p:cNvCxnSpPr>
            <a:stCxn id="863" idx="3"/>
          </p:cNvCxnSpPr>
          <p:nvPr/>
        </p:nvCxnSpPr>
        <p:spPr>
          <a:xfrm>
            <a:off x="4027196" y="2776095"/>
            <a:ext cx="903300" cy="30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3" name="Google Shape;873;g3039c4db797_4_458"/>
          <p:cNvCxnSpPr/>
          <p:nvPr/>
        </p:nvCxnSpPr>
        <p:spPr>
          <a:xfrm>
            <a:off x="4027196" y="5516107"/>
            <a:ext cx="903300" cy="30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4" name="Google Shape;874;g3039c4db797_4_458"/>
          <p:cNvCxnSpPr/>
          <p:nvPr/>
        </p:nvCxnSpPr>
        <p:spPr>
          <a:xfrm>
            <a:off x="4915950" y="2764375"/>
            <a:ext cx="2100" cy="27702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5" name="Google Shape;875;g3039c4db797_4_458"/>
          <p:cNvCxnSpPr/>
          <p:nvPr/>
        </p:nvCxnSpPr>
        <p:spPr>
          <a:xfrm>
            <a:off x="4930496" y="4038420"/>
            <a:ext cx="594600" cy="3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876" name="Google Shape;876;g3039c4db797_4_458"/>
          <p:cNvGrpSpPr/>
          <p:nvPr/>
        </p:nvGrpSpPr>
        <p:grpSpPr>
          <a:xfrm>
            <a:off x="5677500" y="2469775"/>
            <a:ext cx="5014800" cy="523206"/>
            <a:chOff x="5525100" y="1884375"/>
            <a:chExt cx="5014800" cy="523206"/>
          </a:xfrm>
        </p:grpSpPr>
        <p:sp>
          <p:nvSpPr>
            <p:cNvPr id="877" name="Google Shape;877;g3039c4db797_4_458"/>
            <p:cNvSpPr/>
            <p:nvPr/>
          </p:nvSpPr>
          <p:spPr>
            <a:xfrm>
              <a:off x="5525100" y="1884381"/>
              <a:ext cx="5014800" cy="5232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               SMOTE</a:t>
              </a: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878" name="Google Shape;878;g3039c4db797_4_458"/>
            <p:cNvSpPr/>
            <p:nvPr/>
          </p:nvSpPr>
          <p:spPr>
            <a:xfrm>
              <a:off x="5525100" y="1884375"/>
              <a:ext cx="1059000" cy="5232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1</a:t>
              </a:r>
              <a:endParaRPr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879" name="Google Shape;879;g3039c4db797_4_458"/>
          <p:cNvGrpSpPr/>
          <p:nvPr/>
        </p:nvGrpSpPr>
        <p:grpSpPr>
          <a:xfrm>
            <a:off x="5703800" y="3322304"/>
            <a:ext cx="5014800" cy="523206"/>
            <a:chOff x="5525100" y="1884375"/>
            <a:chExt cx="5014800" cy="523206"/>
          </a:xfrm>
        </p:grpSpPr>
        <p:sp>
          <p:nvSpPr>
            <p:cNvPr id="880" name="Google Shape;880;g3039c4db797_4_458"/>
            <p:cNvSpPr/>
            <p:nvPr/>
          </p:nvSpPr>
          <p:spPr>
            <a:xfrm>
              <a:off x="5525100" y="1884381"/>
              <a:ext cx="5014800" cy="5232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           Borderline-SMOTE</a:t>
              </a: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881" name="Google Shape;881;g3039c4db797_4_458"/>
            <p:cNvSpPr/>
            <p:nvPr/>
          </p:nvSpPr>
          <p:spPr>
            <a:xfrm>
              <a:off x="5525100" y="1884375"/>
              <a:ext cx="1059000" cy="5232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2</a:t>
              </a:r>
              <a:endParaRPr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882" name="Google Shape;882;g3039c4db797_4_458"/>
          <p:cNvGrpSpPr/>
          <p:nvPr/>
        </p:nvGrpSpPr>
        <p:grpSpPr>
          <a:xfrm>
            <a:off x="5677500" y="4174858"/>
            <a:ext cx="5014800" cy="523206"/>
            <a:chOff x="5525100" y="1884375"/>
            <a:chExt cx="5014800" cy="523206"/>
          </a:xfrm>
        </p:grpSpPr>
        <p:sp>
          <p:nvSpPr>
            <p:cNvPr id="883" name="Google Shape;883;g3039c4db797_4_458"/>
            <p:cNvSpPr/>
            <p:nvPr/>
          </p:nvSpPr>
          <p:spPr>
            <a:xfrm>
              <a:off x="5525100" y="1884381"/>
              <a:ext cx="5014800" cy="5232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                    ADASYN (</a:t>
              </a:r>
              <a:r>
                <a:rPr lang="en-US" sz="1400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Adaptive Synthetic Sampling)</a:t>
              </a:r>
            </a:p>
          </p:txBody>
        </p:sp>
        <p:sp>
          <p:nvSpPr>
            <p:cNvPr id="884" name="Google Shape;884;g3039c4db797_4_458"/>
            <p:cNvSpPr/>
            <p:nvPr/>
          </p:nvSpPr>
          <p:spPr>
            <a:xfrm>
              <a:off x="5525100" y="1884375"/>
              <a:ext cx="1059000" cy="5232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3</a:t>
              </a:r>
              <a:endParaRPr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885" name="Google Shape;885;g3039c4db797_4_458"/>
          <p:cNvGrpSpPr/>
          <p:nvPr/>
        </p:nvGrpSpPr>
        <p:grpSpPr>
          <a:xfrm>
            <a:off x="5677500" y="5027400"/>
            <a:ext cx="5014800" cy="523206"/>
            <a:chOff x="5525100" y="1884375"/>
            <a:chExt cx="5014800" cy="523206"/>
          </a:xfrm>
        </p:grpSpPr>
        <p:sp>
          <p:nvSpPr>
            <p:cNvPr id="886" name="Google Shape;886;g3039c4db797_4_458"/>
            <p:cNvSpPr/>
            <p:nvPr/>
          </p:nvSpPr>
          <p:spPr>
            <a:xfrm>
              <a:off x="5525100" y="1884381"/>
              <a:ext cx="5014800" cy="5232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                 GAN (Generative Adversarial Networks)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887" name="Google Shape;887;g3039c4db797_4_458"/>
            <p:cNvSpPr/>
            <p:nvPr/>
          </p:nvSpPr>
          <p:spPr>
            <a:xfrm>
              <a:off x="5525100" y="1884375"/>
              <a:ext cx="1059000" cy="5232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4</a:t>
              </a:r>
              <a:endParaRPr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2" name="Google Shape;538;g311698f8281_0_4">
            <a:extLst>
              <a:ext uri="{FF2B5EF4-FFF2-40B4-BE49-F238E27FC236}">
                <a16:creationId xmlns:a16="http://schemas.microsoft.com/office/drawing/2014/main" id="{8A64421D-3426-B856-924D-BC0F7AFE5162}"/>
              </a:ext>
            </a:extLst>
          </p:cNvPr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 dirty="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" name="Google Shape;539;g311698f8281_0_4">
            <a:extLst>
              <a:ext uri="{FF2B5EF4-FFF2-40B4-BE49-F238E27FC236}">
                <a16:creationId xmlns:a16="http://schemas.microsoft.com/office/drawing/2014/main" id="{7A870070-3BC9-47EA-6218-181A8144F5D7}"/>
              </a:ext>
            </a:extLst>
          </p:cNvPr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 Imbalance – Problem Identification</a:t>
            </a:r>
            <a:endParaRPr dirty="0"/>
          </a:p>
        </p:txBody>
      </p:sp>
      <p:cxnSp>
        <p:nvCxnSpPr>
          <p:cNvPr id="4" name="Google Shape;540;g311698f8281_0_4">
            <a:extLst>
              <a:ext uri="{FF2B5EF4-FFF2-40B4-BE49-F238E27FC236}">
                <a16:creationId xmlns:a16="http://schemas.microsoft.com/office/drawing/2014/main" id="{17ADBBA5-8A06-6E6F-B9DF-615891E62B48}"/>
              </a:ext>
            </a:extLst>
          </p:cNvPr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" name="Google Shape;541;g311698f8281_0_4">
            <a:extLst>
              <a:ext uri="{FF2B5EF4-FFF2-40B4-BE49-F238E27FC236}">
                <a16:creationId xmlns:a16="http://schemas.microsoft.com/office/drawing/2014/main" id="{A4053133-2F2F-F448-1D97-4CF78F432967}"/>
              </a:ext>
            </a:extLst>
          </p:cNvPr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11698f8281_0_12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58" name="Google Shape;558;g311698f8281_0_12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 Imbalance - Several techniques</a:t>
            </a:r>
            <a:endParaRPr/>
          </a:p>
        </p:txBody>
      </p:sp>
      <p:cxnSp>
        <p:nvCxnSpPr>
          <p:cNvPr id="559" name="Google Shape;559;g311698f8281_0_12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60" name="Google Shape;560;g311698f8281_0_12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61" name="Google Shape;561;g311698f8281_0_12"/>
          <p:cNvGrpSpPr/>
          <p:nvPr/>
        </p:nvGrpSpPr>
        <p:grpSpPr>
          <a:xfrm>
            <a:off x="8507275" y="1576700"/>
            <a:ext cx="3410094" cy="2051871"/>
            <a:chOff x="837291" y="2325876"/>
            <a:chExt cx="5327439" cy="2533800"/>
          </a:xfrm>
        </p:grpSpPr>
        <p:sp>
          <p:nvSpPr>
            <p:cNvPr id="562" name="Google Shape;562;g311698f8281_0_12"/>
            <p:cNvSpPr/>
            <p:nvPr/>
          </p:nvSpPr>
          <p:spPr>
            <a:xfrm>
              <a:off x="837330" y="2325876"/>
              <a:ext cx="5327400" cy="25338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563" name="Google Shape;563;g311698f8281_0_12"/>
            <p:cNvSpPr/>
            <p:nvPr/>
          </p:nvSpPr>
          <p:spPr>
            <a:xfrm>
              <a:off x="837291" y="2325917"/>
              <a:ext cx="5327400" cy="5325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latin typeface="Montserrat"/>
                  <a:ea typeface="Montserrat"/>
                  <a:cs typeface="Montserrat"/>
                  <a:sym typeface="Montserrat"/>
                </a:rPr>
                <a:t>ADASYN</a:t>
              </a:r>
              <a:endParaRPr b="1" dirty="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64" name="Google Shape;564;g311698f8281_0_12"/>
          <p:cNvGrpSpPr/>
          <p:nvPr/>
        </p:nvGrpSpPr>
        <p:grpSpPr>
          <a:xfrm>
            <a:off x="69462" y="2261360"/>
            <a:ext cx="4758793" cy="3270550"/>
            <a:chOff x="769387" y="2711710"/>
            <a:chExt cx="4758793" cy="3270550"/>
          </a:xfrm>
        </p:grpSpPr>
        <p:grpSp>
          <p:nvGrpSpPr>
            <p:cNvPr id="565" name="Google Shape;565;g311698f8281_0_12"/>
            <p:cNvGrpSpPr/>
            <p:nvPr/>
          </p:nvGrpSpPr>
          <p:grpSpPr>
            <a:xfrm>
              <a:off x="2621371" y="3010739"/>
              <a:ext cx="1054838" cy="2299487"/>
              <a:chOff x="7721300" y="880738"/>
              <a:chExt cx="3046025" cy="6858000"/>
            </a:xfrm>
          </p:grpSpPr>
          <p:pic>
            <p:nvPicPr>
              <p:cNvPr id="566" name="Google Shape;566;g311698f8281_0_12"/>
              <p:cNvPicPr preferRelativeResize="0"/>
              <p:nvPr/>
            </p:nvPicPr>
            <p:blipFill rotWithShape="1">
              <a:blip r:embed="rId3">
                <a:alphaModFix/>
              </a:blip>
              <a:srcRect l="7326" r="14481"/>
              <a:stretch/>
            </p:blipFill>
            <p:spPr>
              <a:xfrm>
                <a:off x="9236900" y="880738"/>
                <a:ext cx="1530425" cy="6858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7" name="Google Shape;567;g311698f8281_0_12"/>
              <p:cNvPicPr preferRelativeResize="0"/>
              <p:nvPr/>
            </p:nvPicPr>
            <p:blipFill rotWithShape="1">
              <a:blip r:embed="rId3">
                <a:alphaModFix/>
              </a:blip>
              <a:srcRect l="7326" r="14481"/>
              <a:stretch/>
            </p:blipFill>
            <p:spPr>
              <a:xfrm flipH="1">
                <a:off x="7721300" y="880738"/>
                <a:ext cx="1530425" cy="685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68" name="Google Shape;568;g311698f8281_0_12"/>
            <p:cNvSpPr txBox="1"/>
            <p:nvPr/>
          </p:nvSpPr>
          <p:spPr>
            <a:xfrm>
              <a:off x="4126986" y="5212760"/>
              <a:ext cx="6255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1">
                  <a:solidFill>
                    <a:schemeClr val="lt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B</a:t>
              </a:r>
              <a:endParaRPr sz="4400" b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grpSp>
          <p:nvGrpSpPr>
            <p:cNvPr id="569" name="Google Shape;569;g311698f8281_0_12"/>
            <p:cNvGrpSpPr/>
            <p:nvPr/>
          </p:nvGrpSpPr>
          <p:grpSpPr>
            <a:xfrm>
              <a:off x="769387" y="2711710"/>
              <a:ext cx="4758793" cy="2902726"/>
              <a:chOff x="3975245" y="3997041"/>
              <a:chExt cx="3986257" cy="2431501"/>
            </a:xfrm>
          </p:grpSpPr>
          <p:grpSp>
            <p:nvGrpSpPr>
              <p:cNvPr id="570" name="Google Shape;570;g311698f8281_0_12"/>
              <p:cNvGrpSpPr/>
              <p:nvPr/>
            </p:nvGrpSpPr>
            <p:grpSpPr>
              <a:xfrm>
                <a:off x="3975245" y="3997041"/>
                <a:ext cx="3986257" cy="2431501"/>
                <a:chOff x="3423844" y="3997041"/>
                <a:chExt cx="3986257" cy="2431501"/>
              </a:xfrm>
            </p:grpSpPr>
            <p:sp>
              <p:nvSpPr>
                <p:cNvPr id="571" name="Google Shape;571;g311698f8281_0_12"/>
                <p:cNvSpPr/>
                <p:nvPr/>
              </p:nvSpPr>
              <p:spPr>
                <a:xfrm>
                  <a:off x="3423844" y="3997042"/>
                  <a:ext cx="2431500" cy="2431500"/>
                </a:xfrm>
                <a:prstGeom prst="ellipse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endParaRPr>
                </a:p>
              </p:txBody>
            </p:sp>
            <p:sp>
              <p:nvSpPr>
                <p:cNvPr id="572" name="Google Shape;572;g311698f8281_0_12"/>
                <p:cNvSpPr/>
                <p:nvPr/>
              </p:nvSpPr>
              <p:spPr>
                <a:xfrm>
                  <a:off x="4978601" y="3997041"/>
                  <a:ext cx="2431500" cy="2431500"/>
                </a:xfrm>
                <a:prstGeom prst="ellipse">
                  <a:avLst/>
                </a:prstGeom>
                <a:solidFill>
                  <a:schemeClr val="accent5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endParaRPr>
                </a:p>
              </p:txBody>
            </p:sp>
          </p:grpSp>
          <p:sp>
            <p:nvSpPr>
              <p:cNvPr id="573" name="Google Shape;573;g311698f8281_0_12"/>
              <p:cNvSpPr txBox="1"/>
              <p:nvPr/>
            </p:nvSpPr>
            <p:spPr>
              <a:xfrm>
                <a:off x="4455632" y="4968731"/>
                <a:ext cx="1074300" cy="54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</a:rPr>
                  <a:t>Under</a:t>
                </a:r>
                <a:endParaRPr sz="1800" b="1">
                  <a:solidFill>
                    <a:schemeClr val="dk1"/>
                  </a:solidFill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</a:rPr>
                  <a:t>sampling</a:t>
                </a:r>
                <a:endParaRPr sz="1800" b="1">
                  <a:solidFill>
                    <a:schemeClr val="dk1"/>
                  </a:solidFill>
                </a:endParaRPr>
              </a:p>
            </p:txBody>
          </p:sp>
          <p:sp>
            <p:nvSpPr>
              <p:cNvPr id="574" name="Google Shape;574;g311698f8281_0_12"/>
              <p:cNvSpPr txBox="1"/>
              <p:nvPr/>
            </p:nvSpPr>
            <p:spPr>
              <a:xfrm>
                <a:off x="6396471" y="4981101"/>
                <a:ext cx="1074300" cy="54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</a:rPr>
                  <a:t>Over</a:t>
                </a:r>
                <a:endParaRPr sz="1800" b="1">
                  <a:solidFill>
                    <a:schemeClr val="dk1"/>
                  </a:solidFill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</a:rPr>
                  <a:t>sampling</a:t>
                </a:r>
                <a:endParaRPr sz="1800" b="1">
                  <a:solidFill>
                    <a:schemeClr val="dk1"/>
                  </a:solidFill>
                </a:endParaRPr>
              </a:p>
            </p:txBody>
          </p:sp>
        </p:grpSp>
      </p:grpSp>
      <p:grpSp>
        <p:nvGrpSpPr>
          <p:cNvPr id="575" name="Google Shape;575;g311698f8281_0_12"/>
          <p:cNvGrpSpPr/>
          <p:nvPr/>
        </p:nvGrpSpPr>
        <p:grpSpPr>
          <a:xfrm>
            <a:off x="4915963" y="1576498"/>
            <a:ext cx="3410081" cy="4403669"/>
            <a:chOff x="837293" y="2325875"/>
            <a:chExt cx="5327420" cy="3195000"/>
          </a:xfrm>
        </p:grpSpPr>
        <p:sp>
          <p:nvSpPr>
            <p:cNvPr id="576" name="Google Shape;576;g311698f8281_0_12"/>
            <p:cNvSpPr/>
            <p:nvPr/>
          </p:nvSpPr>
          <p:spPr>
            <a:xfrm>
              <a:off x="837313" y="2325875"/>
              <a:ext cx="5327400" cy="31950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577" name="Google Shape;577;g311698f8281_0_12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SMOTE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578" name="Google Shape;578;g311698f8281_0_12"/>
          <p:cNvSpPr txBox="1"/>
          <p:nvPr/>
        </p:nvSpPr>
        <p:spPr>
          <a:xfrm>
            <a:off x="4992175" y="2192325"/>
            <a:ext cx="3410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Synthetic Minority Over-sampling Technique</a:t>
            </a:r>
            <a:endParaRPr sz="1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79" name="Google Shape;579;g311698f8281_0_12"/>
          <p:cNvSpPr txBox="1"/>
          <p:nvPr/>
        </p:nvSpPr>
        <p:spPr>
          <a:xfrm>
            <a:off x="8568750" y="2302250"/>
            <a:ext cx="3410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Adaptive Synthetic Sampling</a:t>
            </a:r>
            <a:endParaRPr sz="1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80" name="Google Shape;580;g311698f8281_0_12"/>
          <p:cNvSpPr txBox="1"/>
          <p:nvPr/>
        </p:nvSpPr>
        <p:spPr>
          <a:xfrm>
            <a:off x="5137513" y="2769425"/>
            <a:ext cx="2967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소수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클래스의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데이터를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랜덤하게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선택하고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선택된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데이터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포인트와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그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이웃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간의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벡터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차이를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기반으로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새로운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합성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데이터를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생성</a:t>
            </a:r>
            <a:endParaRPr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81" name="Google Shape;581;g311698f8281_0_12"/>
          <p:cNvSpPr txBox="1"/>
          <p:nvPr/>
        </p:nvSpPr>
        <p:spPr>
          <a:xfrm>
            <a:off x="8511300" y="2796300"/>
            <a:ext cx="33915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SMOTE와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유사하나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소수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클래스의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예측이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어려운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영역에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더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많은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합성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샘플을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생성</a:t>
            </a:r>
            <a:r>
              <a:rPr lang="en-US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</a:t>
            </a:r>
            <a:endParaRPr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582" name="Google Shape;582;g311698f8281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3350" y="3791975"/>
            <a:ext cx="2158451" cy="2112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3" name="Google Shape;583;g311698f8281_0_12"/>
          <p:cNvGrpSpPr/>
          <p:nvPr/>
        </p:nvGrpSpPr>
        <p:grpSpPr>
          <a:xfrm>
            <a:off x="8507275" y="3938900"/>
            <a:ext cx="3410094" cy="2051871"/>
            <a:chOff x="837291" y="2325876"/>
            <a:chExt cx="5327439" cy="2533800"/>
          </a:xfrm>
        </p:grpSpPr>
        <p:sp>
          <p:nvSpPr>
            <p:cNvPr id="584" name="Google Shape;584;g311698f8281_0_12"/>
            <p:cNvSpPr/>
            <p:nvPr/>
          </p:nvSpPr>
          <p:spPr>
            <a:xfrm>
              <a:off x="837330" y="2325876"/>
              <a:ext cx="5327400" cy="25338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585" name="Google Shape;585;g311698f8281_0_12"/>
            <p:cNvSpPr/>
            <p:nvPr/>
          </p:nvSpPr>
          <p:spPr>
            <a:xfrm>
              <a:off x="837291" y="2325917"/>
              <a:ext cx="5327400" cy="5325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Comparison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586" name="Google Shape;586;g311698f8281_0_12"/>
          <p:cNvSpPr txBox="1"/>
          <p:nvPr/>
        </p:nvSpPr>
        <p:spPr>
          <a:xfrm>
            <a:off x="8552550" y="4532075"/>
            <a:ext cx="34290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F1-score</a:t>
            </a:r>
            <a:endParaRPr sz="1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SMOTE : 0.7 ~ 0.74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ADASYN : 0.6~0.7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GAN : 0.8~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11698f8281_0_4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 dirty="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39" name="Google Shape;539;g311698f8281_0_4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 Imbalance - Road to Balance </a:t>
            </a:r>
            <a:endParaRPr dirty="0"/>
          </a:p>
        </p:txBody>
      </p:sp>
      <p:cxnSp>
        <p:nvCxnSpPr>
          <p:cNvPr id="540" name="Google Shape;540;g311698f8281_0_4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41" name="Google Shape;541;g311698f8281_0_4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42" name="Google Shape;542;g311698f8281_0_4"/>
          <p:cNvSpPr txBox="1"/>
          <p:nvPr/>
        </p:nvSpPr>
        <p:spPr>
          <a:xfrm>
            <a:off x="3377775" y="2042400"/>
            <a:ext cx="7944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43" name="Google Shape;543;g311698f8281_0_4"/>
          <p:cNvSpPr/>
          <p:nvPr/>
        </p:nvSpPr>
        <p:spPr>
          <a:xfrm>
            <a:off x="5767050" y="1748150"/>
            <a:ext cx="5014800" cy="523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 SemiBold"/>
                <a:ea typeface="Montserrat SemiBold"/>
                <a:cs typeface="Montserrat SemiBold"/>
                <a:sym typeface="Montserrat SemiBold"/>
              </a:rPr>
              <a:t>Over sampling? Under sampling?</a:t>
            </a:r>
            <a:endParaRPr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44" name="Google Shape;544;g311698f8281_0_4"/>
          <p:cNvSpPr/>
          <p:nvPr/>
        </p:nvSpPr>
        <p:spPr>
          <a:xfrm>
            <a:off x="5767050" y="3688388"/>
            <a:ext cx="5014800" cy="523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Sampling technique?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45" name="Google Shape;545;g311698f8281_0_4"/>
          <p:cNvSpPr/>
          <p:nvPr/>
        </p:nvSpPr>
        <p:spPr>
          <a:xfrm>
            <a:off x="5767050" y="5628625"/>
            <a:ext cx="5014800" cy="523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Overfitting?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46" name="Google Shape;546;g311698f8281_0_4"/>
          <p:cNvSpPr/>
          <p:nvPr/>
        </p:nvSpPr>
        <p:spPr>
          <a:xfrm>
            <a:off x="5767050" y="2718269"/>
            <a:ext cx="5014800" cy="523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Over sampling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47" name="Google Shape;547;g311698f8281_0_4"/>
          <p:cNvSpPr/>
          <p:nvPr/>
        </p:nvSpPr>
        <p:spPr>
          <a:xfrm>
            <a:off x="5767050" y="4658506"/>
            <a:ext cx="5014800" cy="523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GAN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548" name="Google Shape;548;g311698f8281_0_4"/>
          <p:cNvCxnSpPr>
            <a:stCxn id="543" idx="2"/>
            <a:endCxn id="546" idx="0"/>
          </p:cNvCxnSpPr>
          <p:nvPr/>
        </p:nvCxnSpPr>
        <p:spPr>
          <a:xfrm>
            <a:off x="8274450" y="2271350"/>
            <a:ext cx="0" cy="447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9" name="Google Shape;549;g311698f8281_0_4"/>
          <p:cNvCxnSpPr/>
          <p:nvPr/>
        </p:nvCxnSpPr>
        <p:spPr>
          <a:xfrm>
            <a:off x="8274450" y="3241425"/>
            <a:ext cx="0" cy="447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0" name="Google Shape;550;g311698f8281_0_4"/>
          <p:cNvCxnSpPr/>
          <p:nvPr/>
        </p:nvCxnSpPr>
        <p:spPr>
          <a:xfrm>
            <a:off x="8274450" y="4211550"/>
            <a:ext cx="0" cy="447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1" name="Google Shape;551;g311698f8281_0_4"/>
          <p:cNvCxnSpPr/>
          <p:nvPr/>
        </p:nvCxnSpPr>
        <p:spPr>
          <a:xfrm>
            <a:off x="8274450" y="5181700"/>
            <a:ext cx="0" cy="447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" name="Google Shape;862;g3039c4db797_4_458">
            <a:extLst>
              <a:ext uri="{FF2B5EF4-FFF2-40B4-BE49-F238E27FC236}">
                <a16:creationId xmlns:a16="http://schemas.microsoft.com/office/drawing/2014/main" id="{14A8FB89-5631-0CED-F28A-B3F60E41AA3E}"/>
              </a:ext>
            </a:extLst>
          </p:cNvPr>
          <p:cNvGrpSpPr/>
          <p:nvPr/>
        </p:nvGrpSpPr>
        <p:grpSpPr>
          <a:xfrm>
            <a:off x="828625" y="1576515"/>
            <a:ext cx="3198581" cy="2331922"/>
            <a:chOff x="837275" y="2325894"/>
            <a:chExt cx="5327417" cy="1691882"/>
          </a:xfrm>
        </p:grpSpPr>
        <p:sp>
          <p:nvSpPr>
            <p:cNvPr id="3" name="Google Shape;863;g3039c4db797_4_458">
              <a:extLst>
                <a:ext uri="{FF2B5EF4-FFF2-40B4-BE49-F238E27FC236}">
                  <a16:creationId xmlns:a16="http://schemas.microsoft.com/office/drawing/2014/main" id="{96DF732D-F963-C7D3-2B46-F3B766E1DA6E}"/>
                </a:ext>
              </a:extLst>
            </p:cNvPr>
            <p:cNvSpPr/>
            <p:nvPr/>
          </p:nvSpPr>
          <p:spPr>
            <a:xfrm>
              <a:off x="837275" y="2374677"/>
              <a:ext cx="5327400" cy="16431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4" name="Google Shape;864;g3039c4db797_4_458">
              <a:extLst>
                <a:ext uri="{FF2B5EF4-FFF2-40B4-BE49-F238E27FC236}">
                  <a16:creationId xmlns:a16="http://schemas.microsoft.com/office/drawing/2014/main" id="{037D5D8C-64DD-BE29-C791-83669A078776}"/>
                </a:ext>
              </a:extLst>
            </p:cNvPr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HT : Class Imbalance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5" name="Google Shape;865;g3039c4db797_4_458">
            <a:extLst>
              <a:ext uri="{FF2B5EF4-FFF2-40B4-BE49-F238E27FC236}">
                <a16:creationId xmlns:a16="http://schemas.microsoft.com/office/drawing/2014/main" id="{5057D797-9346-B23D-4FD4-139065B57AD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851" y="2035050"/>
            <a:ext cx="1860125" cy="1860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866;g3039c4db797_4_458">
            <a:extLst>
              <a:ext uri="{FF2B5EF4-FFF2-40B4-BE49-F238E27FC236}">
                <a16:creationId xmlns:a16="http://schemas.microsoft.com/office/drawing/2014/main" id="{18679D15-922C-527F-243A-E4C7EB9FD95F}"/>
              </a:ext>
            </a:extLst>
          </p:cNvPr>
          <p:cNvGrpSpPr/>
          <p:nvPr/>
        </p:nvGrpSpPr>
        <p:grpSpPr>
          <a:xfrm>
            <a:off x="828625" y="4115765"/>
            <a:ext cx="3198581" cy="2399318"/>
            <a:chOff x="837275" y="2325894"/>
            <a:chExt cx="5327417" cy="1740781"/>
          </a:xfrm>
        </p:grpSpPr>
        <p:sp>
          <p:nvSpPr>
            <p:cNvPr id="7" name="Google Shape;867;g3039c4db797_4_458">
              <a:extLst>
                <a:ext uri="{FF2B5EF4-FFF2-40B4-BE49-F238E27FC236}">
                  <a16:creationId xmlns:a16="http://schemas.microsoft.com/office/drawing/2014/main" id="{33B4A00F-8F05-B541-F6A3-89995DA23DC5}"/>
                </a:ext>
              </a:extLst>
            </p:cNvPr>
            <p:cNvSpPr/>
            <p:nvPr/>
          </p:nvSpPr>
          <p:spPr>
            <a:xfrm>
              <a:off x="837275" y="2374675"/>
              <a:ext cx="5327400" cy="16920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8" name="Google Shape;868;g3039c4db797_4_458">
              <a:extLst>
                <a:ext uri="{FF2B5EF4-FFF2-40B4-BE49-F238E27FC236}">
                  <a16:creationId xmlns:a16="http://schemas.microsoft.com/office/drawing/2014/main" id="{9A84A828-03B7-3079-6DD1-BE39EFB0CEBD}"/>
                </a:ext>
              </a:extLst>
            </p:cNvPr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HT &amp; DM : Class Imbalance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9" name="Google Shape;869;g3039c4db797_4_458">
            <a:extLst>
              <a:ext uri="{FF2B5EF4-FFF2-40B4-BE49-F238E27FC236}">
                <a16:creationId xmlns:a16="http://schemas.microsoft.com/office/drawing/2014/main" id="{BC9791A3-7726-5054-7E7C-80774A3D0F4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7850" y="4587550"/>
            <a:ext cx="1860125" cy="186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870;g3039c4db797_4_458">
            <a:extLst>
              <a:ext uri="{FF2B5EF4-FFF2-40B4-BE49-F238E27FC236}">
                <a16:creationId xmlns:a16="http://schemas.microsoft.com/office/drawing/2014/main" id="{31076012-9E15-50F7-BE5B-CD1C7684A75A}"/>
              </a:ext>
            </a:extLst>
          </p:cNvPr>
          <p:cNvSpPr txBox="1"/>
          <p:nvPr/>
        </p:nvSpPr>
        <p:spPr>
          <a:xfrm>
            <a:off x="3272125" y="3352800"/>
            <a:ext cx="605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7.0%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" name="Google Shape;871;g3039c4db797_4_458">
            <a:extLst>
              <a:ext uri="{FF2B5EF4-FFF2-40B4-BE49-F238E27FC236}">
                <a16:creationId xmlns:a16="http://schemas.microsoft.com/office/drawing/2014/main" id="{DE528E14-2093-CB00-8BF0-FEA32FE44CA6}"/>
              </a:ext>
            </a:extLst>
          </p:cNvPr>
          <p:cNvSpPr txBox="1"/>
          <p:nvPr/>
        </p:nvSpPr>
        <p:spPr>
          <a:xfrm>
            <a:off x="3272125" y="6078375"/>
            <a:ext cx="605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7.7%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2" name="Google Shape;872;g3039c4db797_4_458">
            <a:extLst>
              <a:ext uri="{FF2B5EF4-FFF2-40B4-BE49-F238E27FC236}">
                <a16:creationId xmlns:a16="http://schemas.microsoft.com/office/drawing/2014/main" id="{B54C3368-63A3-0D4B-6292-A2BBAF5085BC}"/>
              </a:ext>
            </a:extLst>
          </p:cNvPr>
          <p:cNvCxnSpPr>
            <a:stCxn id="3" idx="3"/>
          </p:cNvCxnSpPr>
          <p:nvPr/>
        </p:nvCxnSpPr>
        <p:spPr>
          <a:xfrm>
            <a:off x="4027196" y="2776095"/>
            <a:ext cx="903300" cy="30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873;g3039c4db797_4_458">
            <a:extLst>
              <a:ext uri="{FF2B5EF4-FFF2-40B4-BE49-F238E27FC236}">
                <a16:creationId xmlns:a16="http://schemas.microsoft.com/office/drawing/2014/main" id="{003B1B73-AECD-A8FE-927C-CC796257436C}"/>
              </a:ext>
            </a:extLst>
          </p:cNvPr>
          <p:cNvCxnSpPr/>
          <p:nvPr/>
        </p:nvCxnSpPr>
        <p:spPr>
          <a:xfrm>
            <a:off x="4027196" y="5516107"/>
            <a:ext cx="903300" cy="30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874;g3039c4db797_4_458">
            <a:extLst>
              <a:ext uri="{FF2B5EF4-FFF2-40B4-BE49-F238E27FC236}">
                <a16:creationId xmlns:a16="http://schemas.microsoft.com/office/drawing/2014/main" id="{3BE81348-B760-A904-03C4-4827055969D2}"/>
              </a:ext>
            </a:extLst>
          </p:cNvPr>
          <p:cNvCxnSpPr/>
          <p:nvPr/>
        </p:nvCxnSpPr>
        <p:spPr>
          <a:xfrm>
            <a:off x="4915950" y="2764375"/>
            <a:ext cx="2100" cy="27702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875;g3039c4db797_4_458">
            <a:extLst>
              <a:ext uri="{FF2B5EF4-FFF2-40B4-BE49-F238E27FC236}">
                <a16:creationId xmlns:a16="http://schemas.microsoft.com/office/drawing/2014/main" id="{0D16CAA0-B51D-1E0F-ABA8-CE5569596DF9}"/>
              </a:ext>
            </a:extLst>
          </p:cNvPr>
          <p:cNvCxnSpPr/>
          <p:nvPr/>
        </p:nvCxnSpPr>
        <p:spPr>
          <a:xfrm>
            <a:off x="4930496" y="4038420"/>
            <a:ext cx="594600" cy="3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11698f8281_0_19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92" name="Google Shape;592;g311698f8281_0_19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 Imbalance - What is GAN? </a:t>
            </a:r>
            <a:endParaRPr/>
          </a:p>
        </p:txBody>
      </p:sp>
      <p:cxnSp>
        <p:nvCxnSpPr>
          <p:cNvPr id="593" name="Google Shape;593;g311698f8281_0_19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94" name="Google Shape;594;g311698f8281_0_19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95" name="Google Shape;595;g311698f8281_0_19"/>
          <p:cNvSpPr txBox="1"/>
          <p:nvPr/>
        </p:nvSpPr>
        <p:spPr>
          <a:xfrm>
            <a:off x="627725" y="1976825"/>
            <a:ext cx="539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96" name="Google Shape;596;g311698f8281_0_19"/>
          <p:cNvSpPr txBox="1"/>
          <p:nvPr/>
        </p:nvSpPr>
        <p:spPr>
          <a:xfrm>
            <a:off x="818250" y="1569350"/>
            <a:ext cx="1032690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2800" b="1">
                <a:solidFill>
                  <a:schemeClr val="dk1"/>
                </a:solidFill>
              </a:rPr>
              <a:t>G</a:t>
            </a:r>
            <a:r>
              <a:rPr lang="en-US" sz="2800">
                <a:solidFill>
                  <a:schemeClr val="dk1"/>
                </a:solidFill>
              </a:rPr>
              <a:t>enerative</a:t>
            </a:r>
            <a:r>
              <a:rPr lang="en-US" sz="2800" b="1">
                <a:solidFill>
                  <a:schemeClr val="dk1"/>
                </a:solidFill>
              </a:rPr>
              <a:t> A</a:t>
            </a:r>
            <a:r>
              <a:rPr lang="en-US" sz="2800">
                <a:solidFill>
                  <a:schemeClr val="dk1"/>
                </a:solidFill>
              </a:rPr>
              <a:t>dversarial</a:t>
            </a:r>
            <a:r>
              <a:rPr lang="en-US" sz="2800" b="1">
                <a:solidFill>
                  <a:schemeClr val="dk1"/>
                </a:solidFill>
              </a:rPr>
              <a:t> N</a:t>
            </a:r>
            <a:r>
              <a:rPr lang="en-US" sz="2800">
                <a:solidFill>
                  <a:schemeClr val="dk1"/>
                </a:solidFill>
              </a:rPr>
              <a:t>etworks</a:t>
            </a:r>
            <a:br>
              <a:rPr lang="en-US" sz="3000">
                <a:solidFill>
                  <a:schemeClr val="dk1"/>
                </a:solidFill>
              </a:rPr>
            </a:br>
            <a:r>
              <a:rPr lang="en-US" sz="2200">
                <a:solidFill>
                  <a:schemeClr val="dk1"/>
                </a:solidFill>
              </a:rPr>
              <a:t>combination of two models : Generator </a:t>
            </a:r>
            <a:r>
              <a:rPr lang="en-US">
                <a:solidFill>
                  <a:schemeClr val="dk1"/>
                </a:solidFill>
              </a:rPr>
              <a:t>vs</a:t>
            </a:r>
            <a:r>
              <a:rPr lang="en-US" sz="2200">
                <a:solidFill>
                  <a:schemeClr val="dk1"/>
                </a:solidFill>
              </a:rPr>
              <a:t> Discriminator</a:t>
            </a: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597" name="Google Shape;597;g311698f8281_0_19"/>
          <p:cNvGrpSpPr/>
          <p:nvPr/>
        </p:nvGrpSpPr>
        <p:grpSpPr>
          <a:xfrm>
            <a:off x="609375" y="3140600"/>
            <a:ext cx="10973275" cy="2433300"/>
            <a:chOff x="837313" y="2325875"/>
            <a:chExt cx="10973275" cy="2433300"/>
          </a:xfrm>
        </p:grpSpPr>
        <p:sp>
          <p:nvSpPr>
            <p:cNvPr id="598" name="Google Shape;598;g311698f8281_0_19"/>
            <p:cNvSpPr/>
            <p:nvPr/>
          </p:nvSpPr>
          <p:spPr>
            <a:xfrm>
              <a:off x="837313" y="2325875"/>
              <a:ext cx="5327400" cy="24333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75650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599" name="Google Shape;599;g311698f8281_0_19"/>
            <p:cNvSpPr/>
            <p:nvPr/>
          </p:nvSpPr>
          <p:spPr>
            <a:xfrm>
              <a:off x="837313" y="2325875"/>
              <a:ext cx="5327400" cy="404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latin typeface="Montserrat"/>
                  <a:ea typeface="Montserrat"/>
                  <a:cs typeface="Montserrat"/>
                  <a:sym typeface="Montserrat"/>
                </a:rPr>
                <a:t>Generator</a:t>
              </a:r>
              <a:endParaRPr sz="16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00" name="Google Shape;600;g311698f8281_0_19"/>
            <p:cNvSpPr/>
            <p:nvPr/>
          </p:nvSpPr>
          <p:spPr>
            <a:xfrm>
              <a:off x="6483188" y="2325875"/>
              <a:ext cx="5327400" cy="24333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601" name="Google Shape;601;g311698f8281_0_19"/>
            <p:cNvSpPr/>
            <p:nvPr/>
          </p:nvSpPr>
          <p:spPr>
            <a:xfrm>
              <a:off x="6483188" y="2325875"/>
              <a:ext cx="5327400" cy="404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latin typeface="Montserrat"/>
                  <a:ea typeface="Montserrat"/>
                  <a:cs typeface="Montserrat"/>
                  <a:sym typeface="Montserrat"/>
                </a:rPr>
                <a:t>Discriminator</a:t>
              </a:r>
              <a:endParaRPr sz="16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602" name="Google Shape;602;g311698f8281_0_19"/>
          <p:cNvSpPr txBox="1"/>
          <p:nvPr/>
        </p:nvSpPr>
        <p:spPr>
          <a:xfrm>
            <a:off x="671275" y="3710225"/>
            <a:ext cx="5225100" cy="2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/>
              <a:t>Role </a:t>
            </a:r>
            <a:r>
              <a:rPr lang="en-US" sz="1900"/>
              <a:t>: 랜덤 노이즈 벡터를 입력으로 받아, 실제 데이터와 유사한 가짜 데이터를 생성.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/>
              <a:t>Aim </a:t>
            </a:r>
            <a:r>
              <a:rPr lang="en-US" sz="1900"/>
              <a:t>: 생성한 데이터가 진짜 데이터처럼 보이도록 학습하여 Discriminator를 속이는 것.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03" name="Google Shape;603;g311698f8281_0_19"/>
          <p:cNvSpPr txBox="1"/>
          <p:nvPr/>
        </p:nvSpPr>
        <p:spPr>
          <a:xfrm>
            <a:off x="6386275" y="3710225"/>
            <a:ext cx="5225100" cy="2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/>
              <a:t>Role </a:t>
            </a:r>
            <a:r>
              <a:rPr lang="en-US" sz="1900" dirty="0"/>
              <a:t>: </a:t>
            </a:r>
            <a:r>
              <a:rPr lang="en-US" sz="1900" dirty="0" err="1"/>
              <a:t>입력</a:t>
            </a:r>
            <a:r>
              <a:rPr lang="en-US" sz="1900" dirty="0"/>
              <a:t> </a:t>
            </a:r>
            <a:r>
              <a:rPr lang="en-US" sz="1900" dirty="0" err="1"/>
              <a:t>데이터가</a:t>
            </a:r>
            <a:r>
              <a:rPr lang="en-US" sz="1900" dirty="0"/>
              <a:t> </a:t>
            </a:r>
            <a:r>
              <a:rPr lang="en-US" sz="1900" dirty="0" err="1"/>
              <a:t>실제</a:t>
            </a:r>
            <a:r>
              <a:rPr lang="en-US" sz="1900" dirty="0"/>
              <a:t> </a:t>
            </a:r>
            <a:r>
              <a:rPr lang="en-US" sz="1900" dirty="0" err="1"/>
              <a:t>데이터인지</a:t>
            </a:r>
            <a:r>
              <a:rPr lang="en-US" sz="1900" dirty="0"/>
              <a:t> </a:t>
            </a:r>
            <a:r>
              <a:rPr lang="en-US" sz="1900" dirty="0" err="1"/>
              <a:t>생성된</a:t>
            </a:r>
            <a:r>
              <a:rPr lang="en-US" sz="1900" dirty="0"/>
              <a:t> </a:t>
            </a:r>
            <a:r>
              <a:rPr lang="en-US" sz="1900" dirty="0" err="1"/>
              <a:t>가짜</a:t>
            </a:r>
            <a:r>
              <a:rPr lang="en-US" sz="1900" dirty="0"/>
              <a:t> </a:t>
            </a:r>
            <a:r>
              <a:rPr lang="en-US" sz="1900" dirty="0" err="1"/>
              <a:t>데이터인지</a:t>
            </a:r>
            <a:r>
              <a:rPr lang="en-US" sz="1900" dirty="0"/>
              <a:t> </a:t>
            </a:r>
            <a:r>
              <a:rPr lang="en-US" sz="1900" dirty="0" err="1"/>
              <a:t>구별</a:t>
            </a:r>
            <a:r>
              <a:rPr lang="en-US" sz="1900" dirty="0"/>
              <a:t>.</a:t>
            </a:r>
            <a:endParaRPr sz="1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/>
              <a:t>Aim </a:t>
            </a:r>
            <a:r>
              <a:rPr lang="en-US" sz="1900" dirty="0"/>
              <a:t>: </a:t>
            </a:r>
            <a:r>
              <a:rPr lang="en-US" sz="1900" dirty="0" err="1"/>
              <a:t>진짜</a:t>
            </a:r>
            <a:r>
              <a:rPr lang="en-US" sz="1900" dirty="0"/>
              <a:t> </a:t>
            </a:r>
            <a:r>
              <a:rPr lang="en-US" sz="1900" dirty="0" err="1"/>
              <a:t>데이터를</a:t>
            </a:r>
            <a:r>
              <a:rPr lang="en-US" sz="1900" dirty="0"/>
              <a:t> '</a:t>
            </a:r>
            <a:r>
              <a:rPr lang="en-US" sz="1900" dirty="0" err="1"/>
              <a:t>진짜'로</a:t>
            </a:r>
            <a:r>
              <a:rPr lang="en-US" sz="1900" dirty="0"/>
              <a:t>, </a:t>
            </a:r>
            <a:r>
              <a:rPr lang="en-US" sz="1900" dirty="0" err="1"/>
              <a:t>가짜</a:t>
            </a:r>
            <a:r>
              <a:rPr lang="en-US" sz="1900" dirty="0"/>
              <a:t> </a:t>
            </a:r>
            <a:r>
              <a:rPr lang="en-US" sz="1900" dirty="0" err="1"/>
              <a:t>데이터를</a:t>
            </a:r>
            <a:r>
              <a:rPr lang="en-US" sz="1900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/>
              <a:t>'</a:t>
            </a:r>
            <a:r>
              <a:rPr lang="en-US" sz="1900" dirty="0" err="1"/>
              <a:t>가짜'로</a:t>
            </a:r>
            <a:r>
              <a:rPr lang="en-US" sz="1900" dirty="0"/>
              <a:t> </a:t>
            </a:r>
            <a:r>
              <a:rPr lang="en-US" sz="1900" dirty="0" err="1"/>
              <a:t>정확하게</a:t>
            </a:r>
            <a:r>
              <a:rPr lang="en-US" sz="1900" dirty="0"/>
              <a:t> </a:t>
            </a:r>
            <a:r>
              <a:rPr lang="en-US" sz="1900" dirty="0" err="1"/>
              <a:t>판별하도록</a:t>
            </a:r>
            <a:r>
              <a:rPr lang="en-US" sz="1900" dirty="0"/>
              <a:t> </a:t>
            </a:r>
            <a:r>
              <a:rPr lang="en-US" sz="1900" dirty="0" err="1"/>
              <a:t>학습</a:t>
            </a:r>
            <a:r>
              <a:rPr lang="en-US" sz="1900" dirty="0"/>
              <a:t>.</a:t>
            </a:r>
            <a:endParaRPr sz="1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11698f8281_0_176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09" name="Google Shape;609;g311698f8281_0_176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 Imbalance - What is GAN? </a:t>
            </a:r>
            <a:endParaRPr/>
          </a:p>
        </p:txBody>
      </p:sp>
      <p:cxnSp>
        <p:nvCxnSpPr>
          <p:cNvPr id="610" name="Google Shape;610;g311698f8281_0_176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11" name="Google Shape;611;g311698f8281_0_176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12" name="Google Shape;612;g311698f8281_0_176"/>
          <p:cNvSpPr txBox="1"/>
          <p:nvPr/>
        </p:nvSpPr>
        <p:spPr>
          <a:xfrm>
            <a:off x="627725" y="1976825"/>
            <a:ext cx="539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13" name="Google Shape;613;g311698f8281_0_176"/>
          <p:cNvSpPr txBox="1"/>
          <p:nvPr/>
        </p:nvSpPr>
        <p:spPr>
          <a:xfrm>
            <a:off x="132450" y="1493150"/>
            <a:ext cx="10326900" cy="11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</a:rPr>
              <a:t>Objective function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14" name="Google Shape;614;g311698f8281_0_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450" y="3896200"/>
            <a:ext cx="8087575" cy="2602575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g311698f8281_0_176"/>
          <p:cNvSpPr txBox="1"/>
          <p:nvPr/>
        </p:nvSpPr>
        <p:spPr>
          <a:xfrm>
            <a:off x="174175" y="3184075"/>
            <a:ext cx="5225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Structure</a:t>
            </a: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16" name="Google Shape;616;g311698f8281_0_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825" y="2170325"/>
            <a:ext cx="11542175" cy="85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11698f8281_0_26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22" name="Google Shape;622;g311698f8281_0_26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 Imbalance - Conditional GAN </a:t>
            </a:r>
            <a:endParaRPr/>
          </a:p>
        </p:txBody>
      </p:sp>
      <p:cxnSp>
        <p:nvCxnSpPr>
          <p:cNvPr id="623" name="Google Shape;623;g311698f8281_0_26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24" name="Google Shape;624;g311698f8281_0_26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25" name="Google Shape;625;g311698f8281_0_26"/>
          <p:cNvSpPr txBox="1"/>
          <p:nvPr/>
        </p:nvSpPr>
        <p:spPr>
          <a:xfrm>
            <a:off x="618350" y="2553325"/>
            <a:ext cx="5396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26" name="Google Shape;626;g311698f8281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685625"/>
            <a:ext cx="10915650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g311698f8281_0_26"/>
          <p:cNvSpPr txBox="1"/>
          <p:nvPr/>
        </p:nvSpPr>
        <p:spPr>
          <a:xfrm>
            <a:off x="224975" y="1973950"/>
            <a:ext cx="5225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Objective function</a:t>
            </a: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28" name="Google Shape;628;g311698f8281_0_26"/>
          <p:cNvSpPr txBox="1"/>
          <p:nvPr/>
        </p:nvSpPr>
        <p:spPr>
          <a:xfrm>
            <a:off x="273950" y="3713850"/>
            <a:ext cx="80535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Difference?</a:t>
            </a: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데이터 샘플링에 있어 ‘HY_YN = 1’ 인 샘플만을 생성해야 함.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그러한 조건이 추가된 것으로 이해할 수 있음.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11698f8281_0_243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34" name="Google Shape;634;g311698f8281_0_243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 Imbalance - Conditional GAN </a:t>
            </a:r>
            <a:endParaRPr/>
          </a:p>
        </p:txBody>
      </p:sp>
      <p:cxnSp>
        <p:nvCxnSpPr>
          <p:cNvPr id="635" name="Google Shape;635;g311698f8281_0_243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36" name="Google Shape;636;g311698f8281_0_243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37" name="Google Shape;637;g311698f8281_0_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680" y="1877350"/>
            <a:ext cx="3923976" cy="467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g311698f8281_0_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9075" y="1877350"/>
            <a:ext cx="7724725" cy="4081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11698f8281_0_41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44" name="Google Shape;644;g311698f8281_0_41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 Imbalance - Overfitting? </a:t>
            </a:r>
            <a:endParaRPr/>
          </a:p>
        </p:txBody>
      </p:sp>
      <p:cxnSp>
        <p:nvCxnSpPr>
          <p:cNvPr id="645" name="Google Shape;645;g311698f8281_0_41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46" name="Google Shape;646;g311698f8281_0_41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7" name="Google Shape;647;g311698f8281_0_41"/>
          <p:cNvSpPr txBox="1"/>
          <p:nvPr/>
        </p:nvSpPr>
        <p:spPr>
          <a:xfrm>
            <a:off x="655825" y="2117350"/>
            <a:ext cx="539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48" name="Google Shape;648;g311698f8281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975" y="2168700"/>
            <a:ext cx="3802603" cy="382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g311698f8281_0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6450" y="493724"/>
            <a:ext cx="3900949" cy="602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"/>
          <p:cNvSpPr txBox="1"/>
          <p:nvPr/>
        </p:nvSpPr>
        <p:spPr>
          <a:xfrm>
            <a:off x="625089" y="2828834"/>
            <a:ext cx="4851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Team Diversity</a:t>
            </a:r>
            <a:endParaRPr sz="36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11698f8281_0_226"/>
          <p:cNvSpPr txBox="1"/>
          <p:nvPr/>
        </p:nvSpPr>
        <p:spPr>
          <a:xfrm>
            <a:off x="583709" y="345588"/>
            <a:ext cx="2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Data Preprocessing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55" name="Google Shape;655;g311698f8281_0_226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 Imbalance - Overfitting? </a:t>
            </a:r>
            <a:endParaRPr/>
          </a:p>
        </p:txBody>
      </p:sp>
      <p:cxnSp>
        <p:nvCxnSpPr>
          <p:cNvPr id="656" name="Google Shape;656;g311698f8281_0_226"/>
          <p:cNvCxnSpPr/>
          <p:nvPr/>
        </p:nvCxnSpPr>
        <p:spPr>
          <a:xfrm>
            <a:off x="15875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57" name="Google Shape;657;g311698f8281_0_226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58" name="Google Shape;658;g311698f8281_0_226"/>
          <p:cNvSpPr txBox="1"/>
          <p:nvPr/>
        </p:nvSpPr>
        <p:spPr>
          <a:xfrm>
            <a:off x="655825" y="2117350"/>
            <a:ext cx="539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59" name="Google Shape;659;g311698f8281_0_226"/>
          <p:cNvSpPr txBox="1"/>
          <p:nvPr/>
        </p:nvSpPr>
        <p:spPr>
          <a:xfrm>
            <a:off x="244950" y="1814275"/>
            <a:ext cx="4191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660" name="Google Shape;660;g311698f8281_0_226"/>
          <p:cNvGrpSpPr/>
          <p:nvPr/>
        </p:nvGrpSpPr>
        <p:grpSpPr>
          <a:xfrm>
            <a:off x="4772651" y="2075316"/>
            <a:ext cx="3410081" cy="1906776"/>
            <a:chOff x="837293" y="2325875"/>
            <a:chExt cx="5327420" cy="3195000"/>
          </a:xfrm>
        </p:grpSpPr>
        <p:sp>
          <p:nvSpPr>
            <p:cNvPr id="661" name="Google Shape;661;g311698f8281_0_226"/>
            <p:cNvSpPr/>
            <p:nvPr/>
          </p:nvSpPr>
          <p:spPr>
            <a:xfrm>
              <a:off x="837313" y="2325875"/>
              <a:ext cx="5327400" cy="31950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662" name="Google Shape;662;g311698f8281_0_226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2:1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663" name="Google Shape;663;g311698f8281_0_226"/>
          <p:cNvGrpSpPr/>
          <p:nvPr/>
        </p:nvGrpSpPr>
        <p:grpSpPr>
          <a:xfrm>
            <a:off x="8660651" y="2075500"/>
            <a:ext cx="3410081" cy="1906776"/>
            <a:chOff x="837293" y="2325875"/>
            <a:chExt cx="5327420" cy="3195000"/>
          </a:xfrm>
        </p:grpSpPr>
        <p:sp>
          <p:nvSpPr>
            <p:cNvPr id="664" name="Google Shape;664;g311698f8281_0_226"/>
            <p:cNvSpPr/>
            <p:nvPr/>
          </p:nvSpPr>
          <p:spPr>
            <a:xfrm>
              <a:off x="837313" y="2325875"/>
              <a:ext cx="5327400" cy="31950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665" name="Google Shape;665;g311698f8281_0_226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3:1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666" name="Google Shape;666;g311698f8281_0_226"/>
          <p:cNvSpPr txBox="1"/>
          <p:nvPr/>
        </p:nvSpPr>
        <p:spPr>
          <a:xfrm>
            <a:off x="4835075" y="2460175"/>
            <a:ext cx="33021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E3E3E3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최종 데이터셋 클래스 분포: </a:t>
            </a:r>
            <a:endParaRPr sz="1750">
              <a:solidFill>
                <a:srgbClr val="E3E3E3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E3E3E3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HY_YN</a:t>
            </a:r>
            <a:endParaRPr sz="1750">
              <a:solidFill>
                <a:srgbClr val="E3E3E3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E3E3E3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0    22956</a:t>
            </a:r>
            <a:endParaRPr sz="1750">
              <a:solidFill>
                <a:srgbClr val="E3E3E3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E3E3E3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1    13389</a:t>
            </a:r>
            <a:endParaRPr sz="3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67" name="Google Shape;667;g311698f8281_0_226"/>
          <p:cNvSpPr txBox="1"/>
          <p:nvPr/>
        </p:nvSpPr>
        <p:spPr>
          <a:xfrm>
            <a:off x="8705325" y="2475475"/>
            <a:ext cx="33654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E3E3E3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최종 데이터셋 클래스 분포: </a:t>
            </a:r>
            <a:endParaRPr sz="1700">
              <a:solidFill>
                <a:srgbClr val="E3E3E3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E3E3E3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HY_YN</a:t>
            </a:r>
            <a:endParaRPr sz="1700">
              <a:solidFill>
                <a:srgbClr val="E3E3E3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E3E3E3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0    22956</a:t>
            </a:r>
            <a:endParaRPr sz="1700">
              <a:solidFill>
                <a:srgbClr val="E3E3E3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E3E3E3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1     7652</a:t>
            </a:r>
            <a:endParaRPr sz="1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68" name="Google Shape;668;g311698f8281_0_226"/>
          <p:cNvSpPr/>
          <p:nvPr/>
        </p:nvSpPr>
        <p:spPr>
          <a:xfrm>
            <a:off x="76200" y="2092925"/>
            <a:ext cx="4554000" cy="523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소수 클래스를 필요 이상으로 생성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69" name="Google Shape;669;g311698f8281_0_226"/>
          <p:cNvSpPr/>
          <p:nvPr/>
        </p:nvSpPr>
        <p:spPr>
          <a:xfrm>
            <a:off x="76200" y="3454325"/>
            <a:ext cx="4554000" cy="523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1:1 비율이 아닌 2:1, 3:1 시도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670" name="Google Shape;670;g311698f8281_0_226"/>
          <p:cNvCxnSpPr>
            <a:stCxn id="668" idx="2"/>
            <a:endCxn id="669" idx="0"/>
          </p:cNvCxnSpPr>
          <p:nvPr/>
        </p:nvCxnSpPr>
        <p:spPr>
          <a:xfrm>
            <a:off x="2353200" y="2616125"/>
            <a:ext cx="0" cy="838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1" name="Google Shape;671;g311698f8281_0_226"/>
          <p:cNvSpPr txBox="1"/>
          <p:nvPr/>
        </p:nvSpPr>
        <p:spPr>
          <a:xfrm>
            <a:off x="1097650" y="4874975"/>
            <a:ext cx="9126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Cross validation, 성능을 종합한 결과 2:1 비율이 더욱 적합</a:t>
            </a: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20"/>
          <p:cNvSpPr txBox="1"/>
          <p:nvPr/>
        </p:nvSpPr>
        <p:spPr>
          <a:xfrm>
            <a:off x="625089" y="2828834"/>
            <a:ext cx="4977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Montserrat Black"/>
              <a:buNone/>
            </a:pPr>
            <a:r>
              <a:rPr lang="en-US" sz="36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4.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Montserrat Black"/>
              <a:buNone/>
            </a:pPr>
            <a:r>
              <a:rPr lang="en-US" sz="36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 </a:t>
            </a:r>
            <a:r>
              <a:rPr lang="en-US" sz="36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Modelling</a:t>
            </a:r>
            <a:endParaRPr sz="3600" b="0" i="0" u="none" strike="noStrike" cap="none">
              <a:solidFill>
                <a:srgbClr val="3A3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21"/>
          <p:cNvSpPr txBox="1"/>
          <p:nvPr/>
        </p:nvSpPr>
        <p:spPr>
          <a:xfrm>
            <a:off x="583701" y="345600"/>
            <a:ext cx="7226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4. Data Modelling – </a:t>
            </a: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Machine Learning Model Choices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82" name="Google Shape;682;p21"/>
          <p:cNvSpPr txBox="1"/>
          <p:nvPr/>
        </p:nvSpPr>
        <p:spPr>
          <a:xfrm>
            <a:off x="583709" y="870007"/>
            <a:ext cx="1139009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Model Selection and Elimination</a:t>
            </a:r>
            <a:endParaRPr/>
          </a:p>
        </p:txBody>
      </p:sp>
      <p:cxnSp>
        <p:nvCxnSpPr>
          <p:cNvPr id="683" name="Google Shape;683;p21"/>
          <p:cNvCxnSpPr/>
          <p:nvPr/>
        </p:nvCxnSpPr>
        <p:spPr>
          <a:xfrm>
            <a:off x="3017837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84" name="Google Shape;684;p21"/>
          <p:cNvCxnSpPr/>
          <p:nvPr/>
        </p:nvCxnSpPr>
        <p:spPr>
          <a:xfrm>
            <a:off x="4452937" y="190500"/>
            <a:ext cx="773906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685" name="Google Shape;685;p21"/>
          <p:cNvGrpSpPr/>
          <p:nvPr/>
        </p:nvGrpSpPr>
        <p:grpSpPr>
          <a:xfrm>
            <a:off x="583700" y="1767080"/>
            <a:ext cx="10783213" cy="2492340"/>
            <a:chOff x="811624" y="2225622"/>
            <a:chExt cx="10783213" cy="3200231"/>
          </a:xfrm>
        </p:grpSpPr>
        <p:sp>
          <p:nvSpPr>
            <p:cNvPr id="686" name="Google Shape;686;p21"/>
            <p:cNvSpPr/>
            <p:nvPr/>
          </p:nvSpPr>
          <p:spPr>
            <a:xfrm>
              <a:off x="6267437" y="2230853"/>
              <a:ext cx="5327400" cy="31950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 SemiBold"/>
                <a:buChar char="-"/>
              </a:pPr>
              <a:r>
                <a:rPr lang="en-US" b="1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Results are Interpretable</a:t>
              </a:r>
              <a:endParaRPr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Char char="-"/>
              </a:pPr>
              <a:r>
                <a:rPr lang="en-US" b="1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Can capture non-linear relationship well</a:t>
              </a:r>
              <a:endParaRPr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687" name="Google Shape;687;p21"/>
            <p:cNvSpPr/>
            <p:nvPr/>
          </p:nvSpPr>
          <p:spPr>
            <a:xfrm>
              <a:off x="6267424" y="2230852"/>
              <a:ext cx="5327400" cy="487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latin typeface="Montserrat"/>
                  <a:ea typeface="Montserrat"/>
                  <a:cs typeface="Montserrat"/>
                  <a:sym typeface="Montserrat"/>
                </a:rPr>
                <a:t>Support Vector Machines</a:t>
              </a:r>
              <a:endParaRPr sz="1600" b="1" dirty="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88" name="Google Shape;688;p21"/>
            <p:cNvSpPr/>
            <p:nvPr/>
          </p:nvSpPr>
          <p:spPr>
            <a:xfrm>
              <a:off x="811637" y="2225622"/>
              <a:ext cx="5327400" cy="31950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 SemiBold"/>
                <a:buChar char="-"/>
              </a:pPr>
              <a:r>
                <a:rPr lang="en-US" b="1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Simple and Interpretable</a:t>
              </a:r>
              <a:endParaRPr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Char char="-"/>
              </a:pPr>
              <a:r>
                <a:rPr lang="en-US" b="1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Well-suited for Binary Classification</a:t>
              </a:r>
              <a:endParaRPr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Char char="-"/>
              </a:pPr>
              <a:r>
                <a:rPr lang="en-US" b="1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Probability Output</a:t>
              </a:r>
              <a:endParaRPr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Char char="-"/>
              </a:pPr>
              <a:r>
                <a:rPr lang="en-US" b="1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Can use class-weights for imbalance</a:t>
              </a:r>
              <a:endParaRPr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Char char="-"/>
              </a:pPr>
              <a:r>
                <a:rPr lang="en-US" b="1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Occam’s Razor (Principle of Parsimony)</a:t>
              </a:r>
              <a:endParaRPr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689" name="Google Shape;689;p21"/>
            <p:cNvSpPr/>
            <p:nvPr/>
          </p:nvSpPr>
          <p:spPr>
            <a:xfrm>
              <a:off x="811624" y="2225622"/>
              <a:ext cx="5327400" cy="487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latin typeface="Montserrat"/>
                  <a:ea typeface="Montserrat"/>
                  <a:cs typeface="Montserrat"/>
                  <a:sym typeface="Montserrat"/>
                </a:rPr>
                <a:t>Logistic Regression</a:t>
              </a:r>
              <a:endParaRPr sz="16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690" name="Google Shape;690;p21"/>
          <p:cNvGrpSpPr/>
          <p:nvPr/>
        </p:nvGrpSpPr>
        <p:grpSpPr>
          <a:xfrm>
            <a:off x="583700" y="4487796"/>
            <a:ext cx="10783200" cy="1724400"/>
            <a:chOff x="583700" y="5010199"/>
            <a:chExt cx="10783200" cy="1724400"/>
          </a:xfrm>
        </p:grpSpPr>
        <p:sp>
          <p:nvSpPr>
            <p:cNvPr id="691" name="Google Shape;691;p21"/>
            <p:cNvSpPr/>
            <p:nvPr/>
          </p:nvSpPr>
          <p:spPr>
            <a:xfrm>
              <a:off x="583700" y="5010199"/>
              <a:ext cx="10783200" cy="17244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75650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45720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Random Forests </a:t>
              </a:r>
              <a:endParaRPr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45720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Neural Networks (ANN) </a:t>
              </a:r>
              <a:endParaRPr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보험사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r>
                <a:rPr lang="ko-KR" alt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입장</a:t>
              </a: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에서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Pricing </a:t>
              </a: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Model로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사용하려면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Interpretability가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매우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중요하다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. </a:t>
              </a:r>
              <a:endParaRPr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위 </a:t>
              </a: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모델들은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거의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Black-Box </a:t>
              </a: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특징들을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가지고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있어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, </a:t>
              </a: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우리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use-</a:t>
              </a: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case에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적합하지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않다고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r>
                <a:rPr lang="en-US" dirty="0" err="1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판단했다</a:t>
              </a:r>
              <a:r>
                <a:rPr lang="en-US" dirty="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.  </a:t>
              </a:r>
              <a:endParaRPr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692" name="Google Shape;692;p21"/>
            <p:cNvSpPr/>
            <p:nvPr/>
          </p:nvSpPr>
          <p:spPr>
            <a:xfrm>
              <a:off x="583700" y="5010200"/>
              <a:ext cx="10783200" cy="3033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latin typeface="Montserrat"/>
                  <a:ea typeface="Montserrat"/>
                  <a:cs typeface="Montserrat"/>
                  <a:sym typeface="Montserrat"/>
                </a:rPr>
                <a:t>Other Models That We Considered</a:t>
              </a:r>
              <a:endParaRPr sz="16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3039c4db797_4_289"/>
          <p:cNvSpPr txBox="1"/>
          <p:nvPr/>
        </p:nvSpPr>
        <p:spPr>
          <a:xfrm>
            <a:off x="583699" y="345600"/>
            <a:ext cx="512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 Data Modelling – </a:t>
            </a: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Logistic Regression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60" name="Google Shape;760;g3039c4db797_4_289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Logistic Regression</a:t>
            </a:r>
            <a:endParaRPr/>
          </a:p>
        </p:txBody>
      </p:sp>
      <p:cxnSp>
        <p:nvCxnSpPr>
          <p:cNvPr id="761" name="Google Shape;761;g3039c4db797_4_289"/>
          <p:cNvCxnSpPr/>
          <p:nvPr/>
        </p:nvCxnSpPr>
        <p:spPr>
          <a:xfrm>
            <a:off x="3017837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62" name="Google Shape;762;g3039c4db797_4_289"/>
          <p:cNvCxnSpPr/>
          <p:nvPr/>
        </p:nvCxnSpPr>
        <p:spPr>
          <a:xfrm>
            <a:off x="4452937" y="190500"/>
            <a:ext cx="7739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763" name="Google Shape;763;g3039c4db797_4_289"/>
          <p:cNvGrpSpPr/>
          <p:nvPr/>
        </p:nvGrpSpPr>
        <p:grpSpPr>
          <a:xfrm>
            <a:off x="5100085" y="1881300"/>
            <a:ext cx="3200193" cy="1913218"/>
            <a:chOff x="837293" y="2325876"/>
            <a:chExt cx="5327439" cy="1388100"/>
          </a:xfrm>
        </p:grpSpPr>
        <p:sp>
          <p:nvSpPr>
            <p:cNvPr id="764" name="Google Shape;764;g3039c4db797_4_289"/>
            <p:cNvSpPr/>
            <p:nvPr/>
          </p:nvSpPr>
          <p:spPr>
            <a:xfrm>
              <a:off x="837332" y="2325876"/>
              <a:ext cx="5327400" cy="13881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HT : (13 Features)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765" name="Google Shape;765;g3039c4db797_4_289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Parameters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766" name="Google Shape;766;g3039c4db797_4_289"/>
          <p:cNvGrpSpPr/>
          <p:nvPr/>
        </p:nvGrpSpPr>
        <p:grpSpPr>
          <a:xfrm>
            <a:off x="8533380" y="1881300"/>
            <a:ext cx="3200181" cy="1913218"/>
            <a:chOff x="837293" y="2325876"/>
            <a:chExt cx="5327420" cy="1388100"/>
          </a:xfrm>
        </p:grpSpPr>
        <p:sp>
          <p:nvSpPr>
            <p:cNvPr id="767" name="Google Shape;767;g3039c4db797_4_289"/>
            <p:cNvSpPr/>
            <p:nvPr/>
          </p:nvSpPr>
          <p:spPr>
            <a:xfrm>
              <a:off x="837312" y="2325876"/>
              <a:ext cx="5327400" cy="13881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Gradient Descent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768" name="Google Shape;768;g3039c4db797_4_289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Optimization Method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769" name="Google Shape;769;g3039c4db797_4_289"/>
          <p:cNvGrpSpPr/>
          <p:nvPr/>
        </p:nvGrpSpPr>
        <p:grpSpPr>
          <a:xfrm>
            <a:off x="1666824" y="1881315"/>
            <a:ext cx="3198583" cy="1913044"/>
            <a:chOff x="837273" y="2325894"/>
            <a:chExt cx="5327420" cy="1387974"/>
          </a:xfrm>
        </p:grpSpPr>
        <p:sp>
          <p:nvSpPr>
            <p:cNvPr id="770" name="Google Shape;770;g3039c4db797_4_289"/>
            <p:cNvSpPr/>
            <p:nvPr/>
          </p:nvSpPr>
          <p:spPr>
            <a:xfrm>
              <a:off x="837273" y="2374668"/>
              <a:ext cx="5327400" cy="13392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771" name="Google Shape;771;g3039c4db797_4_289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Objective Function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772" name="Google Shape;772;g3039c4db797_4_289"/>
          <p:cNvPicPr preferRelativeResize="0"/>
          <p:nvPr/>
        </p:nvPicPr>
        <p:blipFill rotWithShape="1">
          <a:blip r:embed="rId3">
            <a:alphaModFix/>
          </a:blip>
          <a:srcRect t="6000" b="-6000"/>
          <a:stretch/>
        </p:blipFill>
        <p:spPr>
          <a:xfrm>
            <a:off x="1824321" y="2450639"/>
            <a:ext cx="2883802" cy="1270453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g3039c4db797_4_289"/>
          <p:cNvSpPr txBox="1"/>
          <p:nvPr/>
        </p:nvSpPr>
        <p:spPr>
          <a:xfrm>
            <a:off x="736108" y="2612400"/>
            <a:ext cx="74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1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</a:t>
            </a:r>
            <a:endParaRPr sz="1800"/>
          </a:p>
        </p:txBody>
      </p:sp>
      <p:grpSp>
        <p:nvGrpSpPr>
          <p:cNvPr id="774" name="Google Shape;774;g3039c4db797_4_289"/>
          <p:cNvGrpSpPr/>
          <p:nvPr/>
        </p:nvGrpSpPr>
        <p:grpSpPr>
          <a:xfrm>
            <a:off x="5144010" y="4342100"/>
            <a:ext cx="3200193" cy="1913218"/>
            <a:chOff x="837293" y="2325876"/>
            <a:chExt cx="5327439" cy="1388100"/>
          </a:xfrm>
        </p:grpSpPr>
        <p:sp>
          <p:nvSpPr>
            <p:cNvPr id="775" name="Google Shape;775;g3039c4db797_4_289"/>
            <p:cNvSpPr/>
            <p:nvPr/>
          </p:nvSpPr>
          <p:spPr>
            <a:xfrm>
              <a:off x="837332" y="2325876"/>
              <a:ext cx="5327400" cy="13881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HT &amp; DM : (21 Features)</a:t>
              </a: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776" name="Google Shape;776;g3039c4db797_4_289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Parameters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777" name="Google Shape;777;g3039c4db797_4_289"/>
          <p:cNvGrpSpPr/>
          <p:nvPr/>
        </p:nvGrpSpPr>
        <p:grpSpPr>
          <a:xfrm>
            <a:off x="8577305" y="4342100"/>
            <a:ext cx="3200181" cy="1913218"/>
            <a:chOff x="837293" y="2325876"/>
            <a:chExt cx="5327420" cy="1388100"/>
          </a:xfrm>
        </p:grpSpPr>
        <p:sp>
          <p:nvSpPr>
            <p:cNvPr id="778" name="Google Shape;778;g3039c4db797_4_289"/>
            <p:cNvSpPr/>
            <p:nvPr/>
          </p:nvSpPr>
          <p:spPr>
            <a:xfrm>
              <a:off x="837312" y="2325876"/>
              <a:ext cx="5327400" cy="13881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Gradient Descent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779" name="Google Shape;779;g3039c4db797_4_289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Optimization Method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780" name="Google Shape;780;g3039c4db797_4_289"/>
          <p:cNvGrpSpPr/>
          <p:nvPr/>
        </p:nvGrpSpPr>
        <p:grpSpPr>
          <a:xfrm>
            <a:off x="1710749" y="4342115"/>
            <a:ext cx="3198583" cy="1913044"/>
            <a:chOff x="837273" y="2325894"/>
            <a:chExt cx="5327420" cy="1387974"/>
          </a:xfrm>
        </p:grpSpPr>
        <p:sp>
          <p:nvSpPr>
            <p:cNvPr id="781" name="Google Shape;781;g3039c4db797_4_289"/>
            <p:cNvSpPr/>
            <p:nvPr/>
          </p:nvSpPr>
          <p:spPr>
            <a:xfrm>
              <a:off x="837273" y="2374668"/>
              <a:ext cx="5327400" cy="13392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782" name="Google Shape;782;g3039c4db797_4_289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Objective Function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783" name="Google Shape;783;g3039c4db797_4_289"/>
          <p:cNvPicPr preferRelativeResize="0"/>
          <p:nvPr/>
        </p:nvPicPr>
        <p:blipFill rotWithShape="1">
          <a:blip r:embed="rId3">
            <a:alphaModFix/>
          </a:blip>
          <a:srcRect t="6000" b="-6000"/>
          <a:stretch/>
        </p:blipFill>
        <p:spPr>
          <a:xfrm>
            <a:off x="1868246" y="4911439"/>
            <a:ext cx="2883802" cy="1270453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g3039c4db797_4_289"/>
          <p:cNvSpPr txBox="1"/>
          <p:nvPr/>
        </p:nvSpPr>
        <p:spPr>
          <a:xfrm>
            <a:off x="392200" y="5274900"/>
            <a:ext cx="131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1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 + DM</a:t>
            </a:r>
            <a:endParaRPr sz="1800">
              <a:solidFill>
                <a:srgbClr val="3A3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785" name="Google Shape;785;g3039c4db797_4_289"/>
          <p:cNvCxnSpPr/>
          <p:nvPr/>
        </p:nvCxnSpPr>
        <p:spPr>
          <a:xfrm rot="10800000" flipH="1">
            <a:off x="392200" y="4067850"/>
            <a:ext cx="11318100" cy="44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lg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039c4db797_4_336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Logistic Regression </a:t>
            </a: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:</a:t>
            </a: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Preliminary Re</a:t>
            </a: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sults</a:t>
            </a:r>
            <a:endParaRPr/>
          </a:p>
        </p:txBody>
      </p:sp>
      <p:cxnSp>
        <p:nvCxnSpPr>
          <p:cNvPr id="791" name="Google Shape;791;g3039c4db797_4_336"/>
          <p:cNvCxnSpPr/>
          <p:nvPr/>
        </p:nvCxnSpPr>
        <p:spPr>
          <a:xfrm>
            <a:off x="3017837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92" name="Google Shape;792;g3039c4db797_4_336"/>
          <p:cNvCxnSpPr/>
          <p:nvPr/>
        </p:nvCxnSpPr>
        <p:spPr>
          <a:xfrm>
            <a:off x="4452937" y="190500"/>
            <a:ext cx="7739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93" name="Google Shape;793;g3039c4db797_4_336"/>
          <p:cNvSpPr txBox="1"/>
          <p:nvPr/>
        </p:nvSpPr>
        <p:spPr>
          <a:xfrm>
            <a:off x="736108" y="2612400"/>
            <a:ext cx="74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1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</a:t>
            </a:r>
            <a:endParaRPr sz="1800"/>
          </a:p>
        </p:txBody>
      </p:sp>
      <p:sp>
        <p:nvSpPr>
          <p:cNvPr id="794" name="Google Shape;794;g3039c4db797_4_336"/>
          <p:cNvSpPr txBox="1"/>
          <p:nvPr/>
        </p:nvSpPr>
        <p:spPr>
          <a:xfrm>
            <a:off x="392200" y="5274900"/>
            <a:ext cx="131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1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 + DM</a:t>
            </a:r>
            <a:endParaRPr sz="1800">
              <a:solidFill>
                <a:srgbClr val="3A3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795" name="Google Shape;795;g3039c4db797_4_336"/>
          <p:cNvCxnSpPr/>
          <p:nvPr/>
        </p:nvCxnSpPr>
        <p:spPr>
          <a:xfrm rot="10800000" flipH="1">
            <a:off x="392200" y="4067850"/>
            <a:ext cx="11318100" cy="44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lgDash"/>
            <a:round/>
            <a:headEnd type="none" w="med" len="med"/>
            <a:tailEnd type="none" w="med" len="med"/>
          </a:ln>
        </p:spPr>
      </p:cxnSp>
      <p:pic>
        <p:nvPicPr>
          <p:cNvPr id="796" name="Google Shape;796;g3039c4db797_4_3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900" y="4478325"/>
            <a:ext cx="44196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g3039c4db797_4_3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0825" y="4239225"/>
            <a:ext cx="2741837" cy="244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g3039c4db797_4_3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0346" y="1682782"/>
            <a:ext cx="4276725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g3039c4db797_4_3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10583" y="1545607"/>
            <a:ext cx="2662292" cy="2369843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g3039c4db797_4_336"/>
          <p:cNvSpPr txBox="1"/>
          <p:nvPr/>
        </p:nvSpPr>
        <p:spPr>
          <a:xfrm>
            <a:off x="583699" y="345600"/>
            <a:ext cx="512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 Data Modelling – </a:t>
            </a: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Logistic Regression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801" name="Google Shape;801;g3039c4db797_4_336"/>
          <p:cNvCxnSpPr/>
          <p:nvPr/>
        </p:nvCxnSpPr>
        <p:spPr>
          <a:xfrm>
            <a:off x="5517875" y="2612400"/>
            <a:ext cx="4188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2" name="Google Shape;802;g3039c4db797_4_336"/>
          <p:cNvCxnSpPr/>
          <p:nvPr/>
        </p:nvCxnSpPr>
        <p:spPr>
          <a:xfrm>
            <a:off x="5517875" y="5459550"/>
            <a:ext cx="4188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3039c4db797_4_370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Logistic Regression</a:t>
            </a: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: Class Weight Optimization</a:t>
            </a:r>
            <a:endParaRPr/>
          </a:p>
        </p:txBody>
      </p:sp>
      <p:cxnSp>
        <p:nvCxnSpPr>
          <p:cNvPr id="808" name="Google Shape;808;g3039c4db797_4_370"/>
          <p:cNvCxnSpPr/>
          <p:nvPr/>
        </p:nvCxnSpPr>
        <p:spPr>
          <a:xfrm>
            <a:off x="3017837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09" name="Google Shape;809;g3039c4db797_4_370"/>
          <p:cNvCxnSpPr/>
          <p:nvPr/>
        </p:nvCxnSpPr>
        <p:spPr>
          <a:xfrm>
            <a:off x="4452937" y="190500"/>
            <a:ext cx="7739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10" name="Google Shape;810;g3039c4db797_4_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5738" y="1834732"/>
            <a:ext cx="420052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g3039c4db797_4_3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0725" y="2647182"/>
            <a:ext cx="5029200" cy="619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2" name="Google Shape;812;g3039c4db797_4_370"/>
          <p:cNvCxnSpPr/>
          <p:nvPr/>
        </p:nvCxnSpPr>
        <p:spPr>
          <a:xfrm>
            <a:off x="5293750" y="3068250"/>
            <a:ext cx="4188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3" name="Google Shape;813;g3039c4db797_4_370"/>
          <p:cNvCxnSpPr/>
          <p:nvPr/>
        </p:nvCxnSpPr>
        <p:spPr>
          <a:xfrm>
            <a:off x="6577950" y="3068250"/>
            <a:ext cx="4188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14" name="Google Shape;814;g3039c4db797_4_370"/>
          <p:cNvGrpSpPr/>
          <p:nvPr/>
        </p:nvGrpSpPr>
        <p:grpSpPr>
          <a:xfrm>
            <a:off x="583700" y="4324400"/>
            <a:ext cx="10783200" cy="2098801"/>
            <a:chOff x="583700" y="5086400"/>
            <a:chExt cx="10783200" cy="2098801"/>
          </a:xfrm>
        </p:grpSpPr>
        <p:sp>
          <p:nvSpPr>
            <p:cNvPr id="815" name="Google Shape;815;g3039c4db797_4_370"/>
            <p:cNvSpPr/>
            <p:nvPr/>
          </p:nvSpPr>
          <p:spPr>
            <a:xfrm>
              <a:off x="583700" y="5086400"/>
              <a:ext cx="10783200" cy="20988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75650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Plain Vanilla Logistic Regression has tendency to predict towards Majority Class</a:t>
              </a: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Better for overall accuracy to predict 0 rather than 1</a:t>
              </a: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Add weights w</a:t>
              </a:r>
              <a:r>
                <a:rPr lang="en-US" baseline="-250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0</a:t>
              </a:r>
              <a:r>
                <a:rPr lang="en-US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and w</a:t>
              </a:r>
              <a:r>
                <a:rPr lang="en-US" baseline="-250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1 </a:t>
              </a:r>
              <a:r>
                <a:rPr lang="en-US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to give more weight to Minority Class</a:t>
              </a:r>
              <a:endPara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aseline="-25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aseline="-25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816" name="Google Shape;816;g3039c4db797_4_370"/>
            <p:cNvSpPr/>
            <p:nvPr/>
          </p:nvSpPr>
          <p:spPr>
            <a:xfrm>
              <a:off x="583700" y="5086400"/>
              <a:ext cx="10783200" cy="3033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latin typeface="Montserrat"/>
                  <a:ea typeface="Montserrat"/>
                  <a:cs typeface="Montserrat"/>
                  <a:sym typeface="Montserrat"/>
                </a:rPr>
                <a:t>class_weight = ‘balanced’</a:t>
              </a:r>
              <a:endParaRPr sz="16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817" name="Google Shape;817;g3039c4db797_4_370"/>
          <p:cNvSpPr txBox="1"/>
          <p:nvPr/>
        </p:nvSpPr>
        <p:spPr>
          <a:xfrm>
            <a:off x="3866025" y="3453650"/>
            <a:ext cx="48522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i="1">
                <a:solidFill>
                  <a:srgbClr val="45444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</a:t>
            </a:r>
            <a:r>
              <a:rPr lang="en-US" sz="1100" i="1" baseline="-25000">
                <a:solidFill>
                  <a:srgbClr val="45444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 </a:t>
            </a:r>
            <a:r>
              <a:rPr lang="en-US" sz="1100" i="1">
                <a:solidFill>
                  <a:srgbClr val="45444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= # of samples / (# of classes  * # of samples in class</a:t>
            </a:r>
            <a:r>
              <a:rPr lang="en-US" sz="1100" i="1" baseline="-25000">
                <a:solidFill>
                  <a:srgbClr val="45444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</a:t>
            </a:r>
            <a:r>
              <a:rPr lang="en-US" sz="1100" i="1">
                <a:solidFill>
                  <a:srgbClr val="45444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)</a:t>
            </a:r>
            <a:endParaRPr sz="1100" i="1">
              <a:solidFill>
                <a:srgbClr val="45444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18" name="Google Shape;818;g3039c4db797_4_370"/>
          <p:cNvSpPr txBox="1"/>
          <p:nvPr/>
        </p:nvSpPr>
        <p:spPr>
          <a:xfrm>
            <a:off x="583699" y="345600"/>
            <a:ext cx="512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 Data Modelling – </a:t>
            </a: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Logistic Regression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3039c4db797_4_422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Logistic Regression </a:t>
            </a: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:</a:t>
            </a: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Class Weight</a:t>
            </a: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Re</a:t>
            </a: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sults</a:t>
            </a:r>
            <a:endParaRPr/>
          </a:p>
        </p:txBody>
      </p:sp>
      <p:cxnSp>
        <p:nvCxnSpPr>
          <p:cNvPr id="824" name="Google Shape;824;g3039c4db797_4_422"/>
          <p:cNvCxnSpPr/>
          <p:nvPr/>
        </p:nvCxnSpPr>
        <p:spPr>
          <a:xfrm>
            <a:off x="3017837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25" name="Google Shape;825;g3039c4db797_4_422"/>
          <p:cNvCxnSpPr/>
          <p:nvPr/>
        </p:nvCxnSpPr>
        <p:spPr>
          <a:xfrm>
            <a:off x="4452937" y="190500"/>
            <a:ext cx="7739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26" name="Google Shape;826;g3039c4db797_4_422"/>
          <p:cNvSpPr txBox="1"/>
          <p:nvPr/>
        </p:nvSpPr>
        <p:spPr>
          <a:xfrm>
            <a:off x="736108" y="2612400"/>
            <a:ext cx="74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1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</a:t>
            </a:r>
            <a:endParaRPr sz="1800"/>
          </a:p>
        </p:txBody>
      </p:sp>
      <p:sp>
        <p:nvSpPr>
          <p:cNvPr id="827" name="Google Shape;827;g3039c4db797_4_422"/>
          <p:cNvSpPr txBox="1"/>
          <p:nvPr/>
        </p:nvSpPr>
        <p:spPr>
          <a:xfrm>
            <a:off x="392200" y="5274900"/>
            <a:ext cx="131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1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HT + DM</a:t>
            </a:r>
            <a:endParaRPr sz="1800">
              <a:solidFill>
                <a:srgbClr val="3A3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828" name="Google Shape;828;g3039c4db797_4_422"/>
          <p:cNvCxnSpPr/>
          <p:nvPr/>
        </p:nvCxnSpPr>
        <p:spPr>
          <a:xfrm rot="10800000" flipH="1">
            <a:off x="392200" y="4067850"/>
            <a:ext cx="11318100" cy="44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lgDash"/>
            <a:round/>
            <a:headEnd type="none" w="med" len="med"/>
            <a:tailEnd type="none" w="med" len="med"/>
          </a:ln>
        </p:spPr>
      </p:cxnSp>
      <p:pic>
        <p:nvPicPr>
          <p:cNvPr id="829" name="Google Shape;829;g3039c4db797_4_4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1787" y="4440375"/>
            <a:ext cx="4133850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g3039c4db797_4_4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6546" y="1701832"/>
            <a:ext cx="4124325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g3039c4db797_4_4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0812" y="4239225"/>
            <a:ext cx="2741837" cy="244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g3039c4db797_4_4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10571" y="1545607"/>
            <a:ext cx="2662292" cy="23698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3" name="Google Shape;833;g3039c4db797_4_422"/>
          <p:cNvCxnSpPr/>
          <p:nvPr/>
        </p:nvCxnSpPr>
        <p:spPr>
          <a:xfrm>
            <a:off x="5517875" y="2612400"/>
            <a:ext cx="4188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4" name="Google Shape;834;g3039c4db797_4_422"/>
          <p:cNvCxnSpPr/>
          <p:nvPr/>
        </p:nvCxnSpPr>
        <p:spPr>
          <a:xfrm>
            <a:off x="5517875" y="5353375"/>
            <a:ext cx="4188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5" name="Google Shape;835;g3039c4db797_4_422"/>
          <p:cNvSpPr txBox="1"/>
          <p:nvPr/>
        </p:nvSpPr>
        <p:spPr>
          <a:xfrm>
            <a:off x="583699" y="345600"/>
            <a:ext cx="512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 Data Modelling – </a:t>
            </a: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Logistic Regression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3039c4db797_4_719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Logistic Regression </a:t>
            </a: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:</a:t>
            </a: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HyperParameter Optimization</a:t>
            </a:r>
            <a:endParaRPr/>
          </a:p>
        </p:txBody>
      </p:sp>
      <p:cxnSp>
        <p:nvCxnSpPr>
          <p:cNvPr id="841" name="Google Shape;841;g3039c4db797_4_719"/>
          <p:cNvCxnSpPr/>
          <p:nvPr/>
        </p:nvCxnSpPr>
        <p:spPr>
          <a:xfrm>
            <a:off x="3017837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42" name="Google Shape;842;g3039c4db797_4_719"/>
          <p:cNvCxnSpPr/>
          <p:nvPr/>
        </p:nvCxnSpPr>
        <p:spPr>
          <a:xfrm>
            <a:off x="4452937" y="190500"/>
            <a:ext cx="7739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43" name="Google Shape;843;g3039c4db797_4_719"/>
          <p:cNvSpPr txBox="1"/>
          <p:nvPr/>
        </p:nvSpPr>
        <p:spPr>
          <a:xfrm>
            <a:off x="583699" y="345600"/>
            <a:ext cx="512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 Data Modelling – </a:t>
            </a: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Logistic Regression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844" name="Google Shape;844;g3039c4db797_4_7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6150" y="1628782"/>
            <a:ext cx="5219700" cy="3143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5" name="Google Shape;845;g3039c4db797_4_719"/>
          <p:cNvGrpSpPr/>
          <p:nvPr/>
        </p:nvGrpSpPr>
        <p:grpSpPr>
          <a:xfrm>
            <a:off x="813350" y="5074190"/>
            <a:ext cx="3198581" cy="1412728"/>
            <a:chOff x="837275" y="2325894"/>
            <a:chExt cx="5327417" cy="1024979"/>
          </a:xfrm>
        </p:grpSpPr>
        <p:sp>
          <p:nvSpPr>
            <p:cNvPr id="846" name="Google Shape;846;g3039c4db797_4_719"/>
            <p:cNvSpPr/>
            <p:nvPr/>
          </p:nvSpPr>
          <p:spPr>
            <a:xfrm>
              <a:off x="837275" y="2374673"/>
              <a:ext cx="5327400" cy="9762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Wide Range to find balance between under/overfitting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847" name="Google Shape;847;g3039c4db797_4_719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Regularization Strength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848" name="Google Shape;848;g3039c4db797_4_719"/>
          <p:cNvGrpSpPr/>
          <p:nvPr/>
        </p:nvGrpSpPr>
        <p:grpSpPr>
          <a:xfrm>
            <a:off x="4386100" y="5074190"/>
            <a:ext cx="3198581" cy="1412728"/>
            <a:chOff x="837275" y="2325894"/>
            <a:chExt cx="5327417" cy="1024979"/>
          </a:xfrm>
        </p:grpSpPr>
        <p:sp>
          <p:nvSpPr>
            <p:cNvPr id="849" name="Google Shape;849;g3039c4db797_4_719"/>
            <p:cNvSpPr/>
            <p:nvPr/>
          </p:nvSpPr>
          <p:spPr>
            <a:xfrm>
              <a:off x="837275" y="2374673"/>
              <a:ext cx="5327400" cy="9762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Liblinear</a:t>
              </a: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: both L1 and L2 reg</a:t>
              </a: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lbfgs</a:t>
              </a: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: decreases noisy features</a:t>
              </a: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850" name="Google Shape;850;g3039c4db797_4_719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Optimization Algorithm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851" name="Google Shape;851;g3039c4db797_4_719"/>
          <p:cNvGrpSpPr/>
          <p:nvPr/>
        </p:nvGrpSpPr>
        <p:grpSpPr>
          <a:xfrm>
            <a:off x="7958850" y="5074190"/>
            <a:ext cx="3198581" cy="1412728"/>
            <a:chOff x="837275" y="2325894"/>
            <a:chExt cx="5327417" cy="1024979"/>
          </a:xfrm>
        </p:grpSpPr>
        <p:sp>
          <p:nvSpPr>
            <p:cNvPr id="852" name="Google Shape;852;g3039c4db797_4_719"/>
            <p:cNvSpPr/>
            <p:nvPr/>
          </p:nvSpPr>
          <p:spPr>
            <a:xfrm>
              <a:off x="837275" y="2374673"/>
              <a:ext cx="5327400" cy="9762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ROC_AUC : suitable for imbalanced classes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853" name="Google Shape;853;g3039c4db797_4_719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Scoring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3039c4db797_4_658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Logistic Regression </a:t>
            </a: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:</a:t>
            </a: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HT </a:t>
            </a: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Resampling Strategies</a:t>
            </a:r>
            <a:endParaRPr/>
          </a:p>
        </p:txBody>
      </p:sp>
      <p:cxnSp>
        <p:nvCxnSpPr>
          <p:cNvPr id="893" name="Google Shape;893;g3039c4db797_4_658"/>
          <p:cNvCxnSpPr/>
          <p:nvPr/>
        </p:nvCxnSpPr>
        <p:spPr>
          <a:xfrm>
            <a:off x="3017837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94" name="Google Shape;894;g3039c4db797_4_658"/>
          <p:cNvCxnSpPr/>
          <p:nvPr/>
        </p:nvCxnSpPr>
        <p:spPr>
          <a:xfrm>
            <a:off x="4452937" y="190500"/>
            <a:ext cx="7739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95" name="Google Shape;895;g3039c4db797_4_658"/>
          <p:cNvSpPr txBox="1"/>
          <p:nvPr/>
        </p:nvSpPr>
        <p:spPr>
          <a:xfrm>
            <a:off x="583699" y="345600"/>
            <a:ext cx="512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 Data Modelling – </a:t>
            </a: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Logistic Regression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896" name="Google Shape;896;g3039c4db797_4_658"/>
          <p:cNvGrpSpPr/>
          <p:nvPr/>
        </p:nvGrpSpPr>
        <p:grpSpPr>
          <a:xfrm>
            <a:off x="636350" y="1670914"/>
            <a:ext cx="5014800" cy="466438"/>
            <a:chOff x="5525100" y="1884375"/>
            <a:chExt cx="5014800" cy="523206"/>
          </a:xfrm>
        </p:grpSpPr>
        <p:sp>
          <p:nvSpPr>
            <p:cNvPr id="897" name="Google Shape;897;g3039c4db797_4_658"/>
            <p:cNvSpPr/>
            <p:nvPr/>
          </p:nvSpPr>
          <p:spPr>
            <a:xfrm>
              <a:off x="5525100" y="1884381"/>
              <a:ext cx="5014800" cy="5232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               SMOTE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898" name="Google Shape;898;g3039c4db797_4_658"/>
            <p:cNvSpPr/>
            <p:nvPr/>
          </p:nvSpPr>
          <p:spPr>
            <a:xfrm>
              <a:off x="5525100" y="1884375"/>
              <a:ext cx="1059000" cy="5232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1</a:t>
              </a:r>
              <a:endParaRPr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899" name="Google Shape;899;g3039c4db797_4_658"/>
          <p:cNvGrpSpPr/>
          <p:nvPr/>
        </p:nvGrpSpPr>
        <p:grpSpPr>
          <a:xfrm>
            <a:off x="6254825" y="1670918"/>
            <a:ext cx="5014800" cy="466438"/>
            <a:chOff x="5525100" y="1884375"/>
            <a:chExt cx="5014800" cy="523206"/>
          </a:xfrm>
        </p:grpSpPr>
        <p:sp>
          <p:nvSpPr>
            <p:cNvPr id="900" name="Google Shape;900;g3039c4db797_4_658"/>
            <p:cNvSpPr/>
            <p:nvPr/>
          </p:nvSpPr>
          <p:spPr>
            <a:xfrm>
              <a:off x="5525100" y="1884381"/>
              <a:ext cx="5014800" cy="5232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           Borderline-SMOTE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901" name="Google Shape;901;g3039c4db797_4_658"/>
            <p:cNvSpPr/>
            <p:nvPr/>
          </p:nvSpPr>
          <p:spPr>
            <a:xfrm>
              <a:off x="5525100" y="1884375"/>
              <a:ext cx="1059000" cy="5232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2</a:t>
              </a:r>
              <a:endParaRPr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902" name="Google Shape;902;g3039c4db797_4_658"/>
          <p:cNvGrpSpPr/>
          <p:nvPr/>
        </p:nvGrpSpPr>
        <p:grpSpPr>
          <a:xfrm>
            <a:off x="636350" y="4198473"/>
            <a:ext cx="5014800" cy="466438"/>
            <a:chOff x="5525100" y="1884375"/>
            <a:chExt cx="5014800" cy="523206"/>
          </a:xfrm>
        </p:grpSpPr>
        <p:sp>
          <p:nvSpPr>
            <p:cNvPr id="903" name="Google Shape;903;g3039c4db797_4_658"/>
            <p:cNvSpPr/>
            <p:nvPr/>
          </p:nvSpPr>
          <p:spPr>
            <a:xfrm>
              <a:off x="5525100" y="1884381"/>
              <a:ext cx="5014800" cy="5232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                  SMOT-ENN (Edited Nearest Neighbours)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904" name="Google Shape;904;g3039c4db797_4_658"/>
            <p:cNvSpPr/>
            <p:nvPr/>
          </p:nvSpPr>
          <p:spPr>
            <a:xfrm>
              <a:off x="5525100" y="1884375"/>
              <a:ext cx="1059000" cy="5232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3</a:t>
              </a:r>
              <a:endParaRPr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905" name="Google Shape;905;g3039c4db797_4_658"/>
          <p:cNvGrpSpPr/>
          <p:nvPr/>
        </p:nvGrpSpPr>
        <p:grpSpPr>
          <a:xfrm>
            <a:off x="6254825" y="4198477"/>
            <a:ext cx="5014800" cy="466438"/>
            <a:chOff x="5525100" y="1884375"/>
            <a:chExt cx="5014800" cy="523206"/>
          </a:xfrm>
        </p:grpSpPr>
        <p:sp>
          <p:nvSpPr>
            <p:cNvPr id="906" name="Google Shape;906;g3039c4db797_4_658"/>
            <p:cNvSpPr/>
            <p:nvPr/>
          </p:nvSpPr>
          <p:spPr>
            <a:xfrm>
              <a:off x="5525100" y="1884381"/>
              <a:ext cx="5014800" cy="5232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                 GAN (Generative Adversarial Networks)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907" name="Google Shape;907;g3039c4db797_4_658"/>
            <p:cNvSpPr/>
            <p:nvPr/>
          </p:nvSpPr>
          <p:spPr>
            <a:xfrm>
              <a:off x="5525100" y="1884375"/>
              <a:ext cx="1059000" cy="5232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4</a:t>
              </a:r>
              <a:endParaRPr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pic>
        <p:nvPicPr>
          <p:cNvPr id="908" name="Google Shape;908;g3039c4db797_4_6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910" y="2285626"/>
            <a:ext cx="3545690" cy="176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g3039c4db797_4_6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0013" y="2297901"/>
            <a:ext cx="3504423" cy="174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g3039c4db797_4_6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0900" y="4839738"/>
            <a:ext cx="3545700" cy="175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g3039c4db797_4_6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3825" y="4839750"/>
            <a:ext cx="3648150" cy="175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3039c4db797_4_552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Logistic Regression </a:t>
            </a: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:</a:t>
            </a: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HT &amp; D</a:t>
            </a: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 Resampling Strategies</a:t>
            </a:r>
            <a:endParaRPr/>
          </a:p>
        </p:txBody>
      </p:sp>
      <p:cxnSp>
        <p:nvCxnSpPr>
          <p:cNvPr id="917" name="Google Shape;917;g3039c4db797_4_552"/>
          <p:cNvCxnSpPr/>
          <p:nvPr/>
        </p:nvCxnSpPr>
        <p:spPr>
          <a:xfrm>
            <a:off x="3017837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18" name="Google Shape;918;g3039c4db797_4_552"/>
          <p:cNvCxnSpPr/>
          <p:nvPr/>
        </p:nvCxnSpPr>
        <p:spPr>
          <a:xfrm>
            <a:off x="4452937" y="190500"/>
            <a:ext cx="7739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19" name="Google Shape;919;g3039c4db797_4_552"/>
          <p:cNvSpPr txBox="1"/>
          <p:nvPr/>
        </p:nvSpPr>
        <p:spPr>
          <a:xfrm>
            <a:off x="583699" y="345600"/>
            <a:ext cx="512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 Data Modelling – </a:t>
            </a: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Logistic Regression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920" name="Google Shape;920;g3039c4db797_4_552"/>
          <p:cNvGrpSpPr/>
          <p:nvPr/>
        </p:nvGrpSpPr>
        <p:grpSpPr>
          <a:xfrm>
            <a:off x="636350" y="1670914"/>
            <a:ext cx="5014800" cy="466438"/>
            <a:chOff x="5525100" y="1884375"/>
            <a:chExt cx="5014800" cy="523206"/>
          </a:xfrm>
        </p:grpSpPr>
        <p:sp>
          <p:nvSpPr>
            <p:cNvPr id="921" name="Google Shape;921;g3039c4db797_4_552"/>
            <p:cNvSpPr/>
            <p:nvPr/>
          </p:nvSpPr>
          <p:spPr>
            <a:xfrm>
              <a:off x="5525100" y="1884381"/>
              <a:ext cx="5014800" cy="5232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               SMOTE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922" name="Google Shape;922;g3039c4db797_4_552"/>
            <p:cNvSpPr/>
            <p:nvPr/>
          </p:nvSpPr>
          <p:spPr>
            <a:xfrm>
              <a:off x="5525100" y="1884375"/>
              <a:ext cx="1059000" cy="5232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1</a:t>
              </a:r>
              <a:endParaRPr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923" name="Google Shape;923;g3039c4db797_4_552"/>
          <p:cNvGrpSpPr/>
          <p:nvPr/>
        </p:nvGrpSpPr>
        <p:grpSpPr>
          <a:xfrm>
            <a:off x="6254825" y="1670918"/>
            <a:ext cx="5014800" cy="466438"/>
            <a:chOff x="5525100" y="1884375"/>
            <a:chExt cx="5014800" cy="523206"/>
          </a:xfrm>
        </p:grpSpPr>
        <p:sp>
          <p:nvSpPr>
            <p:cNvPr id="924" name="Google Shape;924;g3039c4db797_4_552"/>
            <p:cNvSpPr/>
            <p:nvPr/>
          </p:nvSpPr>
          <p:spPr>
            <a:xfrm>
              <a:off x="5525100" y="1884381"/>
              <a:ext cx="5014800" cy="5232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           Borderline-SMOTE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925" name="Google Shape;925;g3039c4db797_4_552"/>
            <p:cNvSpPr/>
            <p:nvPr/>
          </p:nvSpPr>
          <p:spPr>
            <a:xfrm>
              <a:off x="5525100" y="1884375"/>
              <a:ext cx="1059000" cy="5232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2</a:t>
              </a:r>
              <a:endParaRPr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926" name="Google Shape;926;g3039c4db797_4_552"/>
          <p:cNvGrpSpPr/>
          <p:nvPr/>
        </p:nvGrpSpPr>
        <p:grpSpPr>
          <a:xfrm>
            <a:off x="636350" y="4198473"/>
            <a:ext cx="5014800" cy="466438"/>
            <a:chOff x="5525100" y="1884375"/>
            <a:chExt cx="5014800" cy="523206"/>
          </a:xfrm>
        </p:grpSpPr>
        <p:sp>
          <p:nvSpPr>
            <p:cNvPr id="927" name="Google Shape;927;g3039c4db797_4_552"/>
            <p:cNvSpPr/>
            <p:nvPr/>
          </p:nvSpPr>
          <p:spPr>
            <a:xfrm>
              <a:off x="5525100" y="1884381"/>
              <a:ext cx="5014800" cy="5232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                  SMOT-ENN (Edited Nearest Neighbours)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928" name="Google Shape;928;g3039c4db797_4_552"/>
            <p:cNvSpPr/>
            <p:nvPr/>
          </p:nvSpPr>
          <p:spPr>
            <a:xfrm>
              <a:off x="5525100" y="1884375"/>
              <a:ext cx="1059000" cy="5232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3</a:t>
              </a:r>
              <a:endParaRPr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929" name="Google Shape;929;g3039c4db797_4_552"/>
          <p:cNvGrpSpPr/>
          <p:nvPr/>
        </p:nvGrpSpPr>
        <p:grpSpPr>
          <a:xfrm>
            <a:off x="6254825" y="4198477"/>
            <a:ext cx="5014800" cy="466438"/>
            <a:chOff x="5525100" y="1884375"/>
            <a:chExt cx="5014800" cy="523206"/>
          </a:xfrm>
        </p:grpSpPr>
        <p:sp>
          <p:nvSpPr>
            <p:cNvPr id="930" name="Google Shape;930;g3039c4db797_4_552"/>
            <p:cNvSpPr/>
            <p:nvPr/>
          </p:nvSpPr>
          <p:spPr>
            <a:xfrm>
              <a:off x="5525100" y="1884381"/>
              <a:ext cx="5014800" cy="5232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                 GAN (Generative Adversarial Networks)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931" name="Google Shape;931;g3039c4db797_4_552"/>
            <p:cNvSpPr/>
            <p:nvPr/>
          </p:nvSpPr>
          <p:spPr>
            <a:xfrm>
              <a:off x="5525100" y="1884375"/>
              <a:ext cx="1059000" cy="5232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4</a:t>
              </a:r>
              <a:endParaRPr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pic>
        <p:nvPicPr>
          <p:cNvPr id="932" name="Google Shape;932;g3039c4db797_4_5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3425" y="4833600"/>
            <a:ext cx="3677610" cy="176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g3039c4db797_4_5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0975" y="2285627"/>
            <a:ext cx="3545526" cy="176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g3039c4db797_4_5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5825" y="2285626"/>
            <a:ext cx="3512797" cy="176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g3039c4db797_4_5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0975" y="4839875"/>
            <a:ext cx="3545525" cy="1752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6" name="Google Shape;936;g3039c4db797_4_552"/>
          <p:cNvCxnSpPr/>
          <p:nvPr/>
        </p:nvCxnSpPr>
        <p:spPr>
          <a:xfrm>
            <a:off x="9422325" y="5636775"/>
            <a:ext cx="4188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7AD03-51B7-C246-BC50-39A5AAA6F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사람, 인간의 얼굴, 의류, 실내이(가) 표시된 사진&#10;&#10;자동 생성된 설명">
            <a:extLst>
              <a:ext uri="{FF2B5EF4-FFF2-40B4-BE49-F238E27FC236}">
                <a16:creationId xmlns:a16="http://schemas.microsoft.com/office/drawing/2014/main" id="{7B01DAA3-1548-3573-3012-1665B8BAC7E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281" y="1306017"/>
            <a:ext cx="6018836" cy="451412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D872CD3-74B3-D1FB-2E42-9E933EFB66E3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5C3FCB4-7BCA-9442-4A79-17FBC2CA92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B4EA499-62E5-2A8C-BE06-B01BA8F3EB85}"/>
              </a:ext>
            </a:extLst>
          </p:cNvPr>
          <p:cNvSpPr txBox="1"/>
          <p:nvPr/>
        </p:nvSpPr>
        <p:spPr>
          <a:xfrm>
            <a:off x="583709" y="447086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200" dirty="0">
                <a:solidFill>
                  <a:srgbClr val="3D3A35"/>
                </a:solidFill>
                <a:latin typeface="Montserrat SemiBold"/>
              </a:rPr>
              <a:t>1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Arial"/>
                <a:sym typeface="Arial"/>
              </a:rPr>
              <a:t>. Team Diversity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cs typeface="Arial"/>
              <a:sym typeface="Arial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2CA09CE-2AC9-E552-FFAA-CDA86B46B5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556674"/>
              </p:ext>
            </p:extLst>
          </p:nvPr>
        </p:nvGraphicFramePr>
        <p:xfrm>
          <a:off x="591995" y="4115480"/>
          <a:ext cx="2269814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6294">
                  <a:extLst>
                    <a:ext uri="{9D8B030D-6E8A-4147-A177-3AD203B41FA5}">
                      <a16:colId xmlns:a16="http://schemas.microsoft.com/office/drawing/2014/main" val="848323892"/>
                    </a:ext>
                  </a:extLst>
                </a:gridCol>
                <a:gridCol w="1353520">
                  <a:extLst>
                    <a:ext uri="{9D8B030D-6E8A-4147-A177-3AD203B41FA5}">
                      <a16:colId xmlns:a16="http://schemas.microsoft.com/office/drawing/2014/main" val="1555811076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이름</a:t>
                      </a:r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김재현</a:t>
                      </a:r>
                    </a:p>
                  </a:txBody>
                  <a:tcP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51686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학번</a:t>
                      </a:r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18</a:t>
                      </a:r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학번</a:t>
                      </a:r>
                    </a:p>
                  </a:txBody>
                  <a:tcP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96577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전공</a:t>
                      </a:r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정치학</a:t>
                      </a:r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경제학</a:t>
                      </a:r>
                    </a:p>
                  </a:txBody>
                  <a:tcP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66814"/>
                  </a:ext>
                </a:extLst>
              </a:tr>
              <a:tr h="256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희망 진로</a:t>
                      </a:r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로스쿨 진학</a:t>
                      </a:r>
                    </a:p>
                  </a:txBody>
                  <a:tcP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49837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취미</a:t>
                      </a:r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자전거</a:t>
                      </a:r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합창단 활동</a:t>
                      </a:r>
                    </a:p>
                  </a:txBody>
                  <a:tcP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78885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MBTI</a:t>
                      </a:r>
                      <a:endParaRPr lang="ko-KR" altLang="en-US" sz="1200" b="1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INFP</a:t>
                      </a:r>
                      <a:endParaRPr lang="ko-KR" altLang="en-US" sz="12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57511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꿈</a:t>
                      </a:r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제주도 귤 농사</a:t>
                      </a:r>
                    </a:p>
                  </a:txBody>
                  <a:tcP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74078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살아온 곳</a:t>
                      </a:r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부산 </a:t>
                      </a:r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서울</a:t>
                      </a:r>
                    </a:p>
                  </a:txBody>
                  <a:tcP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53005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3A5AC7B-396D-9705-99BF-ACC8DB2E7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480878"/>
              </p:ext>
            </p:extLst>
          </p:nvPr>
        </p:nvGraphicFramePr>
        <p:xfrm>
          <a:off x="9240878" y="3982098"/>
          <a:ext cx="247664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337">
                  <a:extLst>
                    <a:ext uri="{9D8B030D-6E8A-4147-A177-3AD203B41FA5}">
                      <a16:colId xmlns:a16="http://schemas.microsoft.com/office/drawing/2014/main" val="848323892"/>
                    </a:ext>
                  </a:extLst>
                </a:gridCol>
                <a:gridCol w="1607303">
                  <a:extLst>
                    <a:ext uri="{9D8B030D-6E8A-4147-A177-3AD203B41FA5}">
                      <a16:colId xmlns:a16="http://schemas.microsoft.com/office/drawing/2014/main" val="1555811076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이름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김경호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51686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학번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17.5</a:t>
                      </a:r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학번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96577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전공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컴퓨터공학</a:t>
                      </a:r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경영학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6681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희망 진로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개발자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49837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취미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요리</a:t>
                      </a:r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체스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78885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MBTI</a:t>
                      </a:r>
                      <a:endParaRPr lang="ko-KR" altLang="en-US" sz="1200" b="1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ENTJ</a:t>
                      </a:r>
                      <a:endParaRPr lang="ko-KR" altLang="en-US" sz="12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57511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꿈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프로 골프선수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74078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살아온 곳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서울 </a:t>
                      </a:r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– </a:t>
                      </a:r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홍콩 </a:t>
                      </a:r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서울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530058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0872968-2A18-AFB1-2E79-B8674FD48E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0955"/>
              </p:ext>
            </p:extLst>
          </p:nvPr>
        </p:nvGraphicFramePr>
        <p:xfrm>
          <a:off x="8105970" y="386189"/>
          <a:ext cx="2678294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120">
                  <a:extLst>
                    <a:ext uri="{9D8B030D-6E8A-4147-A177-3AD203B41FA5}">
                      <a16:colId xmlns:a16="http://schemas.microsoft.com/office/drawing/2014/main" val="848323892"/>
                    </a:ext>
                  </a:extLst>
                </a:gridCol>
                <a:gridCol w="1738174">
                  <a:extLst>
                    <a:ext uri="{9D8B030D-6E8A-4147-A177-3AD203B41FA5}">
                      <a16:colId xmlns:a16="http://schemas.microsoft.com/office/drawing/2014/main" val="1555811076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이름</a:t>
                      </a:r>
                    </a:p>
                  </a:txBody>
                  <a:tcP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서해원</a:t>
                      </a:r>
                    </a:p>
                  </a:txBody>
                  <a:tcPr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51686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학번</a:t>
                      </a:r>
                    </a:p>
                  </a:txBody>
                  <a:tcP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20</a:t>
                      </a:r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학번</a:t>
                      </a:r>
                    </a:p>
                  </a:txBody>
                  <a:tcPr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96577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전공</a:t>
                      </a:r>
                    </a:p>
                  </a:txBody>
                  <a:tcP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수리과학</a:t>
                      </a:r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경영학</a:t>
                      </a:r>
                    </a:p>
                  </a:txBody>
                  <a:tcPr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6681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희망 진로</a:t>
                      </a:r>
                    </a:p>
                  </a:txBody>
                  <a:tcP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재무분야 대학원 진학</a:t>
                      </a:r>
                    </a:p>
                  </a:txBody>
                  <a:tcPr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49837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취미</a:t>
                      </a:r>
                    </a:p>
                  </a:txBody>
                  <a:tcP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수영</a:t>
                      </a:r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골프</a:t>
                      </a:r>
                    </a:p>
                  </a:txBody>
                  <a:tcPr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78885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MBTI</a:t>
                      </a:r>
                      <a:endParaRPr lang="ko-KR" altLang="en-US" sz="1200" b="1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INTP</a:t>
                      </a:r>
                      <a:endParaRPr lang="ko-KR" altLang="en-US" sz="12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57511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꿈</a:t>
                      </a:r>
                    </a:p>
                  </a:txBody>
                  <a:tcP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노벨 경제학상</a:t>
                      </a:r>
                    </a:p>
                  </a:txBody>
                  <a:tcPr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74078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살아온 곳</a:t>
                      </a:r>
                    </a:p>
                  </a:txBody>
                  <a:tcP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서울</a:t>
                      </a:r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– </a:t>
                      </a:r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다롄</a:t>
                      </a:r>
                      <a:r>
                        <a:rPr lang="en-US" altLang="ko-KR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- </a:t>
                      </a:r>
                      <a:r>
                        <a:rPr lang="ko-KR" altLang="en-US" sz="12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서울</a:t>
                      </a:r>
                    </a:p>
                  </a:txBody>
                  <a:tcPr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530058"/>
                  </a:ext>
                </a:extLst>
              </a:tr>
            </a:tbl>
          </a:graphicData>
        </a:graphic>
      </p:graphicFrame>
      <p:pic>
        <p:nvPicPr>
          <p:cNvPr id="10" name="그림 9" descr="그래픽, 예술, 그래픽 디자인, 디자인이(가) 표시된 사진">
            <a:extLst>
              <a:ext uri="{FF2B5EF4-FFF2-40B4-BE49-F238E27FC236}">
                <a16:creationId xmlns:a16="http://schemas.microsoft.com/office/drawing/2014/main" id="{D8A6B93C-2810-9ECE-97BE-84CF1E691E7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8031">
            <a:off x="6254990" y="709151"/>
            <a:ext cx="1573555" cy="1193731"/>
          </a:xfrm>
          <a:prstGeom prst="rect">
            <a:avLst/>
          </a:prstGeom>
        </p:spPr>
      </p:pic>
      <p:pic>
        <p:nvPicPr>
          <p:cNvPr id="11" name="그림 10" descr="그래픽, 예술, 그래픽 디자인, 디자인이(가) 표시된 사진">
            <a:extLst>
              <a:ext uri="{FF2B5EF4-FFF2-40B4-BE49-F238E27FC236}">
                <a16:creationId xmlns:a16="http://schemas.microsoft.com/office/drawing/2014/main" id="{0CC5B84D-6040-416F-2536-D61D6CC6EAB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41103">
            <a:off x="8502856" y="2779152"/>
            <a:ext cx="1573339" cy="11935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BCE7A31-54E7-BA05-AB91-FE6BE8036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406766" flipH="1">
            <a:off x="1668192" y="2985512"/>
            <a:ext cx="1500472" cy="114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038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3039c4db797_4_594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Logistic Regression </a:t>
            </a: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:</a:t>
            </a: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Resampling Strategies</a:t>
            </a:r>
            <a:endParaRPr/>
          </a:p>
        </p:txBody>
      </p:sp>
      <p:cxnSp>
        <p:nvCxnSpPr>
          <p:cNvPr id="942" name="Google Shape;942;g3039c4db797_4_594"/>
          <p:cNvCxnSpPr/>
          <p:nvPr/>
        </p:nvCxnSpPr>
        <p:spPr>
          <a:xfrm>
            <a:off x="3017837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43" name="Google Shape;943;g3039c4db797_4_594"/>
          <p:cNvCxnSpPr/>
          <p:nvPr/>
        </p:nvCxnSpPr>
        <p:spPr>
          <a:xfrm>
            <a:off x="4452937" y="190500"/>
            <a:ext cx="7739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44" name="Google Shape;944;g3039c4db797_4_594"/>
          <p:cNvSpPr txBox="1"/>
          <p:nvPr/>
        </p:nvSpPr>
        <p:spPr>
          <a:xfrm>
            <a:off x="583699" y="345600"/>
            <a:ext cx="512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 Data Modelling – </a:t>
            </a: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Logistic Regression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945" name="Google Shape;945;g3039c4db797_4_5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900" y="1548307"/>
            <a:ext cx="6265060" cy="51599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6" name="Google Shape;946;g3039c4db797_4_594"/>
          <p:cNvGrpSpPr/>
          <p:nvPr/>
        </p:nvGrpSpPr>
        <p:grpSpPr>
          <a:xfrm>
            <a:off x="7756288" y="1713148"/>
            <a:ext cx="3410081" cy="4403669"/>
            <a:chOff x="837293" y="2325875"/>
            <a:chExt cx="5327420" cy="3195000"/>
          </a:xfrm>
        </p:grpSpPr>
        <p:sp>
          <p:nvSpPr>
            <p:cNvPr id="947" name="Google Shape;947;g3039c4db797_4_594"/>
            <p:cNvSpPr/>
            <p:nvPr/>
          </p:nvSpPr>
          <p:spPr>
            <a:xfrm>
              <a:off x="837313" y="2325875"/>
              <a:ext cx="5327400" cy="3195000"/>
            </a:xfrm>
            <a:prstGeom prst="roundRect">
              <a:avLst>
                <a:gd name="adj" fmla="val 9223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Montserrat SemiBold"/>
                <a:buAutoNum type="arabicParenR"/>
              </a:pP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Realistic Synthetic Data Generation</a:t>
              </a: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Montserrat SemiBold"/>
                <a:buAutoNum type="arabicParenR"/>
              </a:pPr>
              <a:endParaRPr lang="en-US"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Montserrat SemiBold"/>
                <a:buAutoNum type="arabicParenR"/>
              </a:pP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Ability to Handle Non-Linearities</a:t>
              </a: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Montserrat SemiBold"/>
                <a:buAutoNum type="arabicParenR"/>
              </a:pPr>
              <a:endParaRPr lang="en-US"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Montserrat SemiBold"/>
                <a:buAutoNum type="arabicParenR"/>
              </a:pP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Balanced Data without Over/</a:t>
              </a:r>
              <a:r>
                <a:rPr lang="en-US" dirty="0" err="1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Undersampling</a:t>
              </a: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Conclusion : </a:t>
              </a:r>
              <a:r>
                <a:rPr lang="en-US" dirty="0" err="1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많은</a:t>
              </a: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r>
                <a:rPr lang="en-US" dirty="0" err="1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Features들을</a:t>
              </a: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뺀 </a:t>
              </a:r>
              <a:r>
                <a:rPr lang="en-US" dirty="0" err="1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상황에서</a:t>
              </a: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r>
                <a:rPr lang="en-US" dirty="0" err="1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GAN이</a:t>
              </a: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r>
                <a:rPr lang="en-US" dirty="0" err="1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제일</a:t>
              </a: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r>
                <a:rPr lang="en-US" dirty="0" err="1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효과적이다</a:t>
              </a:r>
              <a:r>
                <a:rPr lang="en-US" dirty="0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!</a:t>
              </a:r>
              <a:endParaRPr dirty="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948" name="Google Shape;948;g3039c4db797_4_594"/>
            <p:cNvSpPr/>
            <p:nvPr/>
          </p:nvSpPr>
          <p:spPr>
            <a:xfrm>
              <a:off x="837293" y="2325894"/>
              <a:ext cx="5327400" cy="30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Montserrat"/>
                  <a:ea typeface="Montserrat"/>
                  <a:cs typeface="Montserrat"/>
                  <a:sym typeface="Montserrat"/>
                </a:rPr>
                <a:t>Results Analysis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3039c4db797_4_754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Logistic Regression </a:t>
            </a: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:</a:t>
            </a:r>
            <a:r>
              <a:rPr lang="en-US" sz="28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Feature Analysis</a:t>
            </a:r>
            <a:endParaRPr/>
          </a:p>
        </p:txBody>
      </p:sp>
      <p:cxnSp>
        <p:nvCxnSpPr>
          <p:cNvPr id="954" name="Google Shape;954;g3039c4db797_4_754"/>
          <p:cNvCxnSpPr/>
          <p:nvPr/>
        </p:nvCxnSpPr>
        <p:spPr>
          <a:xfrm>
            <a:off x="3017837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55" name="Google Shape;955;g3039c4db797_4_754"/>
          <p:cNvCxnSpPr/>
          <p:nvPr/>
        </p:nvCxnSpPr>
        <p:spPr>
          <a:xfrm>
            <a:off x="4452937" y="190500"/>
            <a:ext cx="7739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56" name="Google Shape;956;g3039c4db797_4_754"/>
          <p:cNvSpPr txBox="1"/>
          <p:nvPr/>
        </p:nvSpPr>
        <p:spPr>
          <a:xfrm>
            <a:off x="583699" y="345600"/>
            <a:ext cx="512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 Data Modelling – </a:t>
            </a: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Logistic Regression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957" name="Google Shape;957;g3039c4db797_4_7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275" y="1548307"/>
            <a:ext cx="7014940" cy="5159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24"/>
          <p:cNvSpPr txBox="1"/>
          <p:nvPr/>
        </p:nvSpPr>
        <p:spPr>
          <a:xfrm>
            <a:off x="583709" y="345588"/>
            <a:ext cx="46602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 Data Modelling – Machine Learning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98" name="Google Shape;698;p24"/>
          <p:cNvSpPr txBox="1"/>
          <p:nvPr/>
        </p:nvSpPr>
        <p:spPr>
          <a:xfrm>
            <a:off x="4126986" y="5212760"/>
            <a:ext cx="62549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</a:t>
            </a:r>
            <a:endParaRPr sz="4400" b="1" i="0" u="none" strike="noStrike" cap="non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99" name="Google Shape;699;p24"/>
          <p:cNvSpPr txBox="1"/>
          <p:nvPr/>
        </p:nvSpPr>
        <p:spPr>
          <a:xfrm>
            <a:off x="7552439" y="5214456"/>
            <a:ext cx="60465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endParaRPr sz="4400" b="1" i="0" u="none" strike="noStrike" cap="non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00" name="Google Shape;700;p24"/>
          <p:cNvSpPr txBox="1"/>
          <p:nvPr/>
        </p:nvSpPr>
        <p:spPr>
          <a:xfrm>
            <a:off x="583709" y="870007"/>
            <a:ext cx="1139009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Support Vector Machines(Kernels we learned)</a:t>
            </a:r>
            <a:endParaRPr sz="2800" b="0" i="0" u="none" strike="noStrike" cap="none">
              <a:solidFill>
                <a:srgbClr val="3A3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01" name="Google Shape;701;p24"/>
          <p:cNvSpPr txBox="1"/>
          <p:nvPr/>
        </p:nvSpPr>
        <p:spPr>
          <a:xfrm>
            <a:off x="927337" y="5705961"/>
            <a:ext cx="132032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3A3838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RBF</a:t>
            </a:r>
            <a:endParaRPr sz="2000" b="1" i="0" u="none" strike="noStrike" cap="none">
              <a:solidFill>
                <a:srgbClr val="3A3838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24"/>
          <p:cNvSpPr txBox="1"/>
          <p:nvPr/>
        </p:nvSpPr>
        <p:spPr>
          <a:xfrm>
            <a:off x="507509" y="1723673"/>
            <a:ext cx="8085300" cy="27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en-US" sz="2600" b="1">
                <a:solidFill>
                  <a:srgbClr val="3A3838"/>
                </a:solidFill>
              </a:rPr>
              <a:t>RBF, linear, poly, sigmoid kernel</a:t>
            </a:r>
            <a:endParaRPr sz="2600" b="1">
              <a:solidFill>
                <a:srgbClr val="3A3838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endParaRPr sz="2600" b="1">
              <a:solidFill>
                <a:srgbClr val="3A3838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en-US" sz="1700" b="1">
                <a:solidFill>
                  <a:srgbClr val="3A3838"/>
                </a:solidFill>
              </a:rPr>
              <a:t>RBF, Linear kernel 이 전반적으로 높은 성능을 보였음</a:t>
            </a:r>
            <a:endParaRPr sz="1700" b="1">
              <a:solidFill>
                <a:srgbClr val="3A3838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endParaRPr sz="1700" b="1">
              <a:solidFill>
                <a:srgbClr val="3A3838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endParaRPr sz="1700" b="1">
              <a:solidFill>
                <a:srgbClr val="3A3838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endParaRPr sz="2600" b="1">
              <a:solidFill>
                <a:srgbClr val="3A3838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endParaRPr sz="2600" b="1">
              <a:solidFill>
                <a:srgbClr val="3A3838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endParaRPr sz="2000" i="0" u="none" strike="noStrike" cap="non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24"/>
          <p:cNvSpPr txBox="1"/>
          <p:nvPr/>
        </p:nvSpPr>
        <p:spPr>
          <a:xfrm>
            <a:off x="3966184" y="5705961"/>
            <a:ext cx="132032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3A3838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linear</a:t>
            </a:r>
            <a:endParaRPr sz="2000" b="1" i="0" u="none" strike="noStrike" cap="none">
              <a:solidFill>
                <a:srgbClr val="3A3838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24"/>
          <p:cNvSpPr txBox="1"/>
          <p:nvPr/>
        </p:nvSpPr>
        <p:spPr>
          <a:xfrm>
            <a:off x="6905880" y="5705961"/>
            <a:ext cx="132032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3A3838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poly</a:t>
            </a:r>
            <a:endParaRPr sz="2000" b="1" i="0" u="none" strike="noStrike" cap="none">
              <a:solidFill>
                <a:srgbClr val="3A3838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24"/>
          <p:cNvSpPr txBox="1"/>
          <p:nvPr/>
        </p:nvSpPr>
        <p:spPr>
          <a:xfrm>
            <a:off x="9786293" y="5705961"/>
            <a:ext cx="132032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3A3838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sigmoid</a:t>
            </a:r>
            <a:endParaRPr sz="2000" b="1" i="0" u="none" strike="noStrike" cap="none">
              <a:solidFill>
                <a:srgbClr val="3A3838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6" name="Google Shape;706;p24"/>
          <p:cNvCxnSpPr/>
          <p:nvPr/>
        </p:nvCxnSpPr>
        <p:spPr>
          <a:xfrm>
            <a:off x="3017837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07" name="Google Shape;707;p24"/>
          <p:cNvCxnSpPr/>
          <p:nvPr/>
        </p:nvCxnSpPr>
        <p:spPr>
          <a:xfrm>
            <a:off x="4452937" y="190500"/>
            <a:ext cx="773906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08" name="Google Shape;70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2626" y="3785177"/>
            <a:ext cx="3010461" cy="152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65925" y="3785175"/>
            <a:ext cx="2977205" cy="152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9275" y="3772556"/>
            <a:ext cx="3010450" cy="1535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3524" y="3796100"/>
            <a:ext cx="3162401" cy="152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11698f8281_0_60"/>
          <p:cNvSpPr txBox="1"/>
          <p:nvPr/>
        </p:nvSpPr>
        <p:spPr>
          <a:xfrm>
            <a:off x="583709" y="345588"/>
            <a:ext cx="4660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 Data Modelling – Machine Learning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17" name="Google Shape;717;g311698f8281_0_60"/>
          <p:cNvSpPr txBox="1"/>
          <p:nvPr/>
        </p:nvSpPr>
        <p:spPr>
          <a:xfrm>
            <a:off x="4126986" y="5212760"/>
            <a:ext cx="625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</a:t>
            </a:r>
            <a:endParaRPr sz="4400" b="1" i="0" u="none" strike="noStrike" cap="non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18" name="Google Shape;718;g311698f8281_0_60"/>
          <p:cNvSpPr txBox="1"/>
          <p:nvPr/>
        </p:nvSpPr>
        <p:spPr>
          <a:xfrm>
            <a:off x="7552439" y="5214456"/>
            <a:ext cx="604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endParaRPr sz="4400" b="1" i="0" u="none" strike="noStrike" cap="non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19" name="Google Shape;719;g311698f8281_0_60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Support Vector Machines(Various Kernels)</a:t>
            </a:r>
            <a:endParaRPr sz="2800" b="0" i="0" u="none" strike="noStrike" cap="none">
              <a:solidFill>
                <a:srgbClr val="3A3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20" name="Google Shape;720;g311698f8281_0_60"/>
          <p:cNvSpPr txBox="1"/>
          <p:nvPr/>
        </p:nvSpPr>
        <p:spPr>
          <a:xfrm>
            <a:off x="583709" y="1571273"/>
            <a:ext cx="80853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3A3838"/>
                </a:solidFill>
              </a:rPr>
              <a:t>Laplace linear kernel</a:t>
            </a:r>
            <a:endParaRPr sz="2000" b="1">
              <a:solidFill>
                <a:srgbClr val="3A3838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Char char="-"/>
            </a:pPr>
            <a:r>
              <a:rPr lang="en-US" sz="2000" b="1">
                <a:solidFill>
                  <a:srgbClr val="3A3838"/>
                </a:solidFill>
              </a:rPr>
              <a:t>특징: L1 distance 사용</a:t>
            </a:r>
            <a:endParaRPr sz="2000" b="1">
              <a:solidFill>
                <a:srgbClr val="3A3838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3A3838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Char char="-"/>
            </a:pPr>
            <a:r>
              <a:rPr lang="en-US" sz="2000" b="1">
                <a:solidFill>
                  <a:srgbClr val="3A3838"/>
                </a:solidFill>
              </a:rPr>
              <a:t>선정 이유: Outlier에 상대적으로 덜 민감함</a:t>
            </a:r>
            <a:endParaRPr sz="2000" b="1">
              <a:solidFill>
                <a:srgbClr val="3A3838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3A3838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Char char="-"/>
            </a:pPr>
            <a:r>
              <a:rPr lang="en-US" sz="2000" b="1">
                <a:solidFill>
                  <a:srgbClr val="3A3838"/>
                </a:solidFill>
              </a:rPr>
              <a:t>Kernel Trick</a:t>
            </a:r>
            <a:endParaRPr sz="2000" b="1">
              <a:solidFill>
                <a:srgbClr val="3A3838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endParaRPr sz="2000" i="0" u="none" strike="noStrike" cap="non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1" name="Google Shape;721;g311698f8281_0_60"/>
          <p:cNvCxnSpPr/>
          <p:nvPr/>
        </p:nvCxnSpPr>
        <p:spPr>
          <a:xfrm>
            <a:off x="3017837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22" name="Google Shape;722;g311698f8281_0_60"/>
          <p:cNvCxnSpPr/>
          <p:nvPr/>
        </p:nvCxnSpPr>
        <p:spPr>
          <a:xfrm>
            <a:off x="4452937" y="190500"/>
            <a:ext cx="7739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23" name="Google Shape;723;g311698f8281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525" y="3624673"/>
            <a:ext cx="489585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g311698f8281_0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7650" y="4119076"/>
            <a:ext cx="4895850" cy="2462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g311698f8281_0_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450" y="4758100"/>
            <a:ext cx="6054275" cy="174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11698f8281_0_74"/>
          <p:cNvSpPr txBox="1"/>
          <p:nvPr/>
        </p:nvSpPr>
        <p:spPr>
          <a:xfrm>
            <a:off x="583709" y="345588"/>
            <a:ext cx="4660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 Data Modelling – Machine Learning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31" name="Google Shape;731;g311698f8281_0_74"/>
          <p:cNvSpPr txBox="1"/>
          <p:nvPr/>
        </p:nvSpPr>
        <p:spPr>
          <a:xfrm>
            <a:off x="4126986" y="5212760"/>
            <a:ext cx="625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</a:t>
            </a:r>
            <a:endParaRPr sz="4400" b="1" i="0" u="none" strike="noStrike" cap="non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32" name="Google Shape;732;g311698f8281_0_74"/>
          <p:cNvSpPr txBox="1"/>
          <p:nvPr/>
        </p:nvSpPr>
        <p:spPr>
          <a:xfrm>
            <a:off x="7552439" y="5214456"/>
            <a:ext cx="604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</a:pPr>
            <a:endParaRPr sz="4400" b="1" i="0" u="none" strike="noStrike" cap="non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33" name="Google Shape;733;g311698f8281_0_74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Support Vector Machines(Various Kernels)</a:t>
            </a:r>
            <a:endParaRPr sz="2800" b="0" i="0" u="none" strike="noStrike" cap="none">
              <a:solidFill>
                <a:srgbClr val="3A3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34" name="Google Shape;734;g311698f8281_0_74"/>
          <p:cNvSpPr txBox="1"/>
          <p:nvPr/>
        </p:nvSpPr>
        <p:spPr>
          <a:xfrm>
            <a:off x="583709" y="1571273"/>
            <a:ext cx="80853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3A3838"/>
                </a:solidFill>
              </a:rPr>
              <a:t>Bessel function kernel</a:t>
            </a:r>
            <a:endParaRPr sz="2000" b="1">
              <a:solidFill>
                <a:srgbClr val="3A3838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Char char="-"/>
            </a:pPr>
            <a:r>
              <a:rPr lang="en-US" sz="2000" b="1">
                <a:solidFill>
                  <a:srgbClr val="3A3838"/>
                </a:solidFill>
              </a:rPr>
              <a:t>특징: 복잡한 주기적 패턴 포착</a:t>
            </a:r>
            <a:br>
              <a:rPr lang="en-US" sz="2000" b="1">
                <a:solidFill>
                  <a:srgbClr val="3A3838"/>
                </a:solidFill>
              </a:rPr>
            </a:br>
            <a:endParaRPr sz="2000" b="1">
              <a:solidFill>
                <a:srgbClr val="3A3838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Char char="-"/>
            </a:pPr>
            <a:r>
              <a:rPr lang="en-US" sz="2000" b="1">
                <a:solidFill>
                  <a:srgbClr val="3A3838"/>
                </a:solidFill>
              </a:rPr>
              <a:t>선정 이유: 데이터의 주기성 여부 확인</a:t>
            </a:r>
            <a:endParaRPr sz="2000" b="1">
              <a:solidFill>
                <a:srgbClr val="3A3838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3A3838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Char char="-"/>
            </a:pPr>
            <a:r>
              <a:rPr lang="en-US" sz="2000" b="1">
                <a:solidFill>
                  <a:srgbClr val="3A3838"/>
                </a:solidFill>
              </a:rPr>
              <a:t>Kernel Trick</a:t>
            </a:r>
            <a:endParaRPr sz="2000" b="1">
              <a:solidFill>
                <a:srgbClr val="3A3838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endParaRPr sz="2000" i="0" u="none" strike="noStrike" cap="non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5" name="Google Shape;735;g311698f8281_0_74"/>
          <p:cNvCxnSpPr/>
          <p:nvPr/>
        </p:nvCxnSpPr>
        <p:spPr>
          <a:xfrm>
            <a:off x="3017837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36" name="Google Shape;736;g311698f8281_0_74"/>
          <p:cNvCxnSpPr/>
          <p:nvPr/>
        </p:nvCxnSpPr>
        <p:spPr>
          <a:xfrm>
            <a:off x="4452937" y="190500"/>
            <a:ext cx="7739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7" name="Google Shape;737;g311698f8281_0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525" y="3927223"/>
            <a:ext cx="363855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g311698f8281_0_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4525" y="4809173"/>
            <a:ext cx="5706312" cy="1089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g311698f8281_0_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0579" y="3818576"/>
            <a:ext cx="5044599" cy="255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g311698f8281_0_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30575" y="1393200"/>
            <a:ext cx="4829675" cy="237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311698f8281_0_84"/>
          <p:cNvSpPr txBox="1"/>
          <p:nvPr/>
        </p:nvSpPr>
        <p:spPr>
          <a:xfrm>
            <a:off x="583709" y="345588"/>
            <a:ext cx="4660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</a:pPr>
            <a:r>
              <a:rPr lang="en-US" sz="180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r>
              <a:rPr lang="en-US" sz="1800" b="0" i="0" u="none" strike="noStrike" cap="none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 Data Modelling – Machine Learning</a:t>
            </a:r>
            <a:endParaRPr sz="1800" b="0" i="0" u="none" strike="noStrike" cap="none">
              <a:solidFill>
                <a:srgbClr val="3D3A3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46" name="Google Shape;746;g311698f8281_0_84"/>
          <p:cNvSpPr txBox="1"/>
          <p:nvPr/>
        </p:nvSpPr>
        <p:spPr>
          <a:xfrm>
            <a:off x="4126986" y="5212760"/>
            <a:ext cx="625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</a:t>
            </a:r>
            <a:endParaRPr sz="4400" b="1" i="0" u="none" strike="noStrike" cap="non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47" name="Google Shape;747;g311698f8281_0_84"/>
          <p:cNvSpPr txBox="1"/>
          <p:nvPr/>
        </p:nvSpPr>
        <p:spPr>
          <a:xfrm>
            <a:off x="7552439" y="5214456"/>
            <a:ext cx="604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Black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endParaRPr sz="4400" b="1" i="0" u="none" strike="noStrike" cap="non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48" name="Google Shape;748;g311698f8281_0_84"/>
          <p:cNvSpPr txBox="1"/>
          <p:nvPr/>
        </p:nvSpPr>
        <p:spPr>
          <a:xfrm>
            <a:off x="583709" y="870007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Montserrat Black"/>
              <a:buNone/>
            </a:pPr>
            <a:r>
              <a:rPr lang="en-US" sz="28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Support Vector Machines(Various Kernels)</a:t>
            </a:r>
            <a:endParaRPr sz="2800" b="0" i="0" u="none" strike="noStrike" cap="none">
              <a:solidFill>
                <a:srgbClr val="3A3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49" name="Google Shape;749;g311698f8281_0_84"/>
          <p:cNvSpPr txBox="1"/>
          <p:nvPr/>
        </p:nvSpPr>
        <p:spPr>
          <a:xfrm>
            <a:off x="583709" y="1571273"/>
            <a:ext cx="80853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3A3838"/>
                </a:solidFill>
              </a:rPr>
              <a:t>ANOVA kernel</a:t>
            </a:r>
            <a:endParaRPr sz="2000" b="1">
              <a:solidFill>
                <a:srgbClr val="3A3838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Char char="-"/>
            </a:pPr>
            <a:r>
              <a:rPr lang="en-US" sz="2000" b="1">
                <a:solidFill>
                  <a:srgbClr val="3A3838"/>
                </a:solidFill>
              </a:rPr>
              <a:t>특징: 변수 간 비선형 상호작용 포착</a:t>
            </a:r>
            <a:br>
              <a:rPr lang="en-US" sz="2000" b="1">
                <a:solidFill>
                  <a:srgbClr val="3A3838"/>
                </a:solidFill>
              </a:rPr>
            </a:br>
            <a:endParaRPr sz="2000" b="1">
              <a:solidFill>
                <a:srgbClr val="3A3838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Char char="-"/>
            </a:pPr>
            <a:r>
              <a:rPr lang="en-US" sz="2000" b="1">
                <a:solidFill>
                  <a:srgbClr val="3A3838"/>
                </a:solidFill>
              </a:rPr>
              <a:t>선정 이유: Feature 간 mutually independence의 부재를 고려</a:t>
            </a:r>
            <a:br>
              <a:rPr lang="en-US" sz="2000" b="1">
                <a:solidFill>
                  <a:srgbClr val="3A3838"/>
                </a:solidFill>
              </a:rPr>
            </a:br>
            <a:endParaRPr sz="2000" b="1">
              <a:solidFill>
                <a:srgbClr val="3A3838"/>
              </a:solidFill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Char char="-"/>
            </a:pPr>
            <a:r>
              <a:rPr lang="en-US" sz="2000" b="1">
                <a:solidFill>
                  <a:srgbClr val="3A3838"/>
                </a:solidFill>
              </a:rPr>
              <a:t>Kernel Trick</a:t>
            </a:r>
            <a:endParaRPr sz="2000" b="1">
              <a:solidFill>
                <a:srgbClr val="3A3838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endParaRPr sz="2000" i="0" u="none" strike="noStrike" cap="non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0" name="Google Shape;750;g311698f8281_0_84"/>
          <p:cNvCxnSpPr/>
          <p:nvPr/>
        </p:nvCxnSpPr>
        <p:spPr>
          <a:xfrm>
            <a:off x="3017837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51" name="Google Shape;751;g311698f8281_0_84"/>
          <p:cNvCxnSpPr/>
          <p:nvPr/>
        </p:nvCxnSpPr>
        <p:spPr>
          <a:xfrm>
            <a:off x="4452937" y="190500"/>
            <a:ext cx="7739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52" name="Google Shape;752;g311698f8281_0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075" y="3631300"/>
            <a:ext cx="56007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g311698f8281_0_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7254" y="3818576"/>
            <a:ext cx="5134799" cy="259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g311698f8281_0_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700" y="4674950"/>
            <a:ext cx="6503749" cy="179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3039c4db797_1_0"/>
          <p:cNvSpPr txBox="1"/>
          <p:nvPr/>
        </p:nvSpPr>
        <p:spPr>
          <a:xfrm>
            <a:off x="625089" y="2828834"/>
            <a:ext cx="4977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Montserrat Black"/>
              <a:buNone/>
            </a:pPr>
            <a:r>
              <a:rPr lang="en-US" sz="36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5</a:t>
            </a:r>
            <a:r>
              <a:rPr lang="en-US" sz="36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Montserrat Black"/>
              <a:buNone/>
            </a:pPr>
            <a:r>
              <a:rPr lang="en-US" sz="36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Conclusions</a:t>
            </a:r>
            <a:endParaRPr sz="3600" b="0" i="0" u="none" strike="noStrike" cap="none">
              <a:solidFill>
                <a:srgbClr val="3A3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6F4807-2EFF-7084-A4E1-684FFF97A642}"/>
              </a:ext>
            </a:extLst>
          </p:cNvPr>
          <p:cNvSpPr txBox="1"/>
          <p:nvPr/>
        </p:nvSpPr>
        <p:spPr>
          <a:xfrm>
            <a:off x="2164796" y="4810875"/>
            <a:ext cx="60970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dirty="0">
                <a:effectLst/>
              </a:rPr>
              <a:t> </a:t>
            </a:r>
            <a:endParaRPr lang="ko-KR" alt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28"/>
          <p:cNvSpPr txBox="1"/>
          <p:nvPr/>
        </p:nvSpPr>
        <p:spPr>
          <a:xfrm>
            <a:off x="583709" y="863472"/>
            <a:ext cx="1139009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Pricing Model example - Markov process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968" name="Google Shape;968;p28"/>
          <p:cNvCxnSpPr/>
          <p:nvPr/>
        </p:nvCxnSpPr>
        <p:spPr>
          <a:xfrm>
            <a:off x="4452937" y="190500"/>
            <a:ext cx="773906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69" name="Google Shape;969;p28"/>
          <p:cNvCxnSpPr/>
          <p:nvPr/>
        </p:nvCxnSpPr>
        <p:spPr>
          <a:xfrm>
            <a:off x="4489585" y="199207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0" name="Google Shape;970;p28"/>
          <p:cNvSpPr txBox="1"/>
          <p:nvPr/>
        </p:nvSpPr>
        <p:spPr>
          <a:xfrm>
            <a:off x="583709" y="345588"/>
            <a:ext cx="208584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  <a:tabLst/>
              <a:defRPr/>
            </a:pPr>
            <a:r>
              <a:rPr lang="en-US" sz="1800" dirty="0">
                <a:solidFill>
                  <a:srgbClr val="3D3A3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5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. Conclusions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971" name="Google Shape;9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500" y="2204299"/>
            <a:ext cx="4186300" cy="179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1900" y="2281092"/>
            <a:ext cx="22669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0100" y="3514042"/>
            <a:ext cx="31242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150" y="4804417"/>
            <a:ext cx="260985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8475" y="5391142"/>
            <a:ext cx="3390900" cy="13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p28"/>
          <p:cNvSpPr txBox="1"/>
          <p:nvPr/>
        </p:nvSpPr>
        <p:spPr>
          <a:xfrm>
            <a:off x="583700" y="1633513"/>
            <a:ext cx="5396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3600" b="1" i="0" u="none" strike="noStrike" kern="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7" name="Google Shape;977;p28"/>
          <p:cNvSpPr txBox="1"/>
          <p:nvPr/>
        </p:nvSpPr>
        <p:spPr>
          <a:xfrm>
            <a:off x="313550" y="1650800"/>
            <a:ext cx="5396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100"/>
              <a:buFont typeface="Montserrat"/>
              <a:buAutoNum type="arabicPeriod"/>
              <a:tabLst/>
              <a:defRPr/>
            </a:pPr>
            <a:r>
              <a:rPr kumimoji="0" lang="en-US" sz="2100" b="1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Transition Probability Matrix</a:t>
            </a:r>
            <a:endParaRPr kumimoji="0" sz="2100" b="1" i="0" u="none" strike="noStrike" kern="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8" name="Google Shape;978;p28"/>
          <p:cNvSpPr txBox="1"/>
          <p:nvPr/>
        </p:nvSpPr>
        <p:spPr>
          <a:xfrm>
            <a:off x="5638800" y="1655800"/>
            <a:ext cx="642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100" b="1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2. State Distribution After t Time Periods</a:t>
            </a:r>
            <a:endParaRPr kumimoji="0" sz="2100" b="1" i="0" u="none" strike="noStrike" kern="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9" name="Google Shape;979;p28"/>
          <p:cNvSpPr txBox="1"/>
          <p:nvPr/>
        </p:nvSpPr>
        <p:spPr>
          <a:xfrm>
            <a:off x="5715000" y="2866875"/>
            <a:ext cx="5396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100" b="1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3. Cost Associated with Each State</a:t>
            </a:r>
            <a:endParaRPr kumimoji="0" sz="2100" b="1" i="0" u="none" strike="noStrike" kern="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0" name="Google Shape;980;p28"/>
          <p:cNvSpPr txBox="1"/>
          <p:nvPr/>
        </p:nvSpPr>
        <p:spPr>
          <a:xfrm>
            <a:off x="371000" y="4319050"/>
            <a:ext cx="5396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100" b="1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4. Expected Loss</a:t>
            </a:r>
            <a:endParaRPr kumimoji="0" sz="2100" b="1" i="0" u="none" strike="noStrike" kern="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81" name="Google Shape;981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71550" y="5197200"/>
            <a:ext cx="7739076" cy="4675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2" name="Google Shape;982;p28"/>
          <p:cNvCxnSpPr/>
          <p:nvPr/>
        </p:nvCxnSpPr>
        <p:spPr>
          <a:xfrm>
            <a:off x="5218450" y="1705125"/>
            <a:ext cx="28200" cy="247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3" name="Google Shape;983;p28"/>
          <p:cNvCxnSpPr/>
          <p:nvPr/>
        </p:nvCxnSpPr>
        <p:spPr>
          <a:xfrm rot="10800000" flipH="1">
            <a:off x="5705625" y="2801200"/>
            <a:ext cx="5237100" cy="2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4" name="Google Shape;984;p28"/>
          <p:cNvCxnSpPr/>
          <p:nvPr/>
        </p:nvCxnSpPr>
        <p:spPr>
          <a:xfrm>
            <a:off x="459075" y="4281575"/>
            <a:ext cx="10661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5" name="Google Shape;985;p28"/>
          <p:cNvCxnSpPr/>
          <p:nvPr/>
        </p:nvCxnSpPr>
        <p:spPr>
          <a:xfrm>
            <a:off x="3925550" y="4712525"/>
            <a:ext cx="28200" cy="197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86" name="Google Shape;986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00875" y="5962123"/>
            <a:ext cx="3039829" cy="369325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28"/>
          <p:cNvSpPr txBox="1"/>
          <p:nvPr/>
        </p:nvSpPr>
        <p:spPr>
          <a:xfrm>
            <a:off x="4210975" y="4289675"/>
            <a:ext cx="5396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5. Insurance Premium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039c4db797_4_770"/>
          <p:cNvSpPr txBox="1"/>
          <p:nvPr/>
        </p:nvSpPr>
        <p:spPr>
          <a:xfrm>
            <a:off x="583709" y="863472"/>
            <a:ext cx="113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Black"/>
                <a:ea typeface="Montserrat Black"/>
                <a:cs typeface="Montserrat Black"/>
                <a:sym typeface="Montserrat Black"/>
              </a:rPr>
              <a:t>Further Social Considerations : Gender-based Pricing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833" name="Google Shape;833;g3039c4db797_4_770"/>
          <p:cNvCxnSpPr/>
          <p:nvPr/>
        </p:nvCxnSpPr>
        <p:spPr>
          <a:xfrm>
            <a:off x="4452937" y="190500"/>
            <a:ext cx="7739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34" name="Google Shape;834;g3039c4db797_4_770"/>
          <p:cNvCxnSpPr/>
          <p:nvPr/>
        </p:nvCxnSpPr>
        <p:spPr>
          <a:xfrm>
            <a:off x="4489585" y="199207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35" name="Google Shape;835;g3039c4db797_4_770"/>
          <p:cNvSpPr txBox="1"/>
          <p:nvPr/>
        </p:nvSpPr>
        <p:spPr>
          <a:xfrm>
            <a:off x="583708" y="345588"/>
            <a:ext cx="223927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A35"/>
              </a:buClr>
              <a:buSzPts val="1800"/>
              <a:buFont typeface="Montserrat SemiBold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5. Conclusions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836" name="Google Shape;836;g3039c4db797_4_7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525" y="1491447"/>
            <a:ext cx="5084638" cy="5166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g3039c4db797_4_7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0911" y="1535265"/>
            <a:ext cx="4124325" cy="398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156EB6-06B2-3191-224C-285DB49E3B88}"/>
              </a:ext>
            </a:extLst>
          </p:cNvPr>
          <p:cNvSpPr txBox="1"/>
          <p:nvPr/>
        </p:nvSpPr>
        <p:spPr>
          <a:xfrm>
            <a:off x="6021495" y="5774053"/>
            <a:ext cx="61031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의료 및 사회보험 분야는 경영상의 효율성 이외에도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다양한 사회적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,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정치적 가치가 개입되는 영역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!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3039c4db797_1_4"/>
          <p:cNvSpPr txBox="1"/>
          <p:nvPr/>
        </p:nvSpPr>
        <p:spPr>
          <a:xfrm>
            <a:off x="625104" y="2828825"/>
            <a:ext cx="66252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Montserrat Black"/>
              <a:buNone/>
            </a:pPr>
            <a:r>
              <a:rPr lang="en-US" sz="36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6</a:t>
            </a:r>
            <a:r>
              <a:rPr lang="en-US" sz="3600" b="0" i="0" u="none" strike="noStrike" cap="none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Montserrat Black"/>
              <a:buNone/>
            </a:pPr>
            <a:r>
              <a:rPr lang="en-US" sz="3600">
                <a:solidFill>
                  <a:srgbClr val="3A383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Questions &amp; Answers</a:t>
            </a:r>
            <a:endParaRPr sz="3600" b="0" i="0" u="none" strike="noStrike" cap="none">
              <a:solidFill>
                <a:srgbClr val="3A3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B2659-143F-6860-1341-F85F821D5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CFA77ED-CCE8-8E98-6A2B-E3FB71E6ED9D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A8EB7F1-A2CD-4424-8395-7097D77E399A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83D8FD9-9244-2D93-41AC-33D171E843A4}"/>
              </a:ext>
            </a:extLst>
          </p:cNvPr>
          <p:cNvSpPr txBox="1"/>
          <p:nvPr/>
        </p:nvSpPr>
        <p:spPr>
          <a:xfrm>
            <a:off x="7552439" y="5214456"/>
            <a:ext cx="6046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cs typeface="Arial"/>
                <a:sym typeface="Arial"/>
              </a:rPr>
              <a:t>C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lack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B6CE2B-28D9-3E28-C821-8324314DCE2C}"/>
              </a:ext>
            </a:extLst>
          </p:cNvPr>
          <p:cNvSpPr txBox="1"/>
          <p:nvPr/>
        </p:nvSpPr>
        <p:spPr>
          <a:xfrm>
            <a:off x="583709" y="447086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200" dirty="0">
                <a:solidFill>
                  <a:srgbClr val="3D3A35"/>
                </a:solidFill>
                <a:latin typeface="Montserrat SemiBold"/>
              </a:rPr>
              <a:t>1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Arial"/>
                <a:sym typeface="Arial"/>
              </a:rPr>
              <a:t>. Team Diversity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cs typeface="Arial"/>
              <a:sym typeface="Arial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BD1F25B-0046-3E47-9FF4-1BB06DEF1E4B}"/>
              </a:ext>
            </a:extLst>
          </p:cNvPr>
          <p:cNvGrpSpPr/>
          <p:nvPr/>
        </p:nvGrpSpPr>
        <p:grpSpPr>
          <a:xfrm>
            <a:off x="1233652" y="1807072"/>
            <a:ext cx="2539313" cy="4208039"/>
            <a:chOff x="1199973" y="1390017"/>
            <a:chExt cx="2539313" cy="4208039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161824F-C575-CF9E-3299-7A431957672A}"/>
                </a:ext>
              </a:extLst>
            </p:cNvPr>
            <p:cNvSpPr/>
            <p:nvPr/>
          </p:nvSpPr>
          <p:spPr>
            <a:xfrm>
              <a:off x="1361355" y="1759349"/>
              <a:ext cx="2216552" cy="2152863"/>
            </a:xfrm>
            <a:prstGeom prst="ellipse">
              <a:avLst/>
            </a:prstGeom>
            <a:solidFill>
              <a:srgbClr val="FFFF66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컴퓨터공학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+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경영학</a:t>
              </a:r>
            </a:p>
          </p:txBody>
        </p:sp>
        <p:sp>
          <p:nvSpPr>
            <p:cNvPr id="15" name="화살표: 아래쪽 14">
              <a:extLst>
                <a:ext uri="{FF2B5EF4-FFF2-40B4-BE49-F238E27FC236}">
                  <a16:creationId xmlns:a16="http://schemas.microsoft.com/office/drawing/2014/main" id="{BF7369CE-670D-29F6-5A28-523B8C7D26E6}"/>
                </a:ext>
              </a:extLst>
            </p:cNvPr>
            <p:cNvSpPr/>
            <p:nvPr/>
          </p:nvSpPr>
          <p:spPr>
            <a:xfrm>
              <a:off x="2105693" y="4093463"/>
              <a:ext cx="727875" cy="474560"/>
            </a:xfrm>
            <a:prstGeom prst="downArrow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/>
                <a:cs typeface="+mn-cs"/>
                <a:sym typeface="Arial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85F5382-903A-406E-94C9-E07775ED853B}"/>
                </a:ext>
              </a:extLst>
            </p:cNvPr>
            <p:cNvSpPr txBox="1"/>
            <p:nvPr/>
          </p:nvSpPr>
          <p:spPr>
            <a:xfrm>
              <a:off x="1199973" y="4951725"/>
              <a:ext cx="2539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데이터 분석 모델 설계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주도적 역할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F5FCB6-279C-7211-FE38-36D962C05201}"/>
                </a:ext>
              </a:extLst>
            </p:cNvPr>
            <p:cNvSpPr txBox="1"/>
            <p:nvPr/>
          </p:nvSpPr>
          <p:spPr>
            <a:xfrm>
              <a:off x="1860079" y="1390017"/>
              <a:ext cx="1200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&lt;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경호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&gt;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D3DE582-730D-1DAA-9D53-44520D3DE8C7}"/>
              </a:ext>
            </a:extLst>
          </p:cNvPr>
          <p:cNvGrpSpPr/>
          <p:nvPr/>
        </p:nvGrpSpPr>
        <p:grpSpPr>
          <a:xfrm>
            <a:off x="4695313" y="1808193"/>
            <a:ext cx="2801374" cy="4208038"/>
            <a:chOff x="4695312" y="1390017"/>
            <a:chExt cx="2801374" cy="4208038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372B16C-553E-35A7-5225-949F178443E8}"/>
                </a:ext>
              </a:extLst>
            </p:cNvPr>
            <p:cNvSpPr/>
            <p:nvPr/>
          </p:nvSpPr>
          <p:spPr>
            <a:xfrm>
              <a:off x="4987724" y="1759349"/>
              <a:ext cx="2216552" cy="2152863"/>
            </a:xfrm>
            <a:prstGeom prst="ellipse">
              <a:avLst/>
            </a:prstGeom>
            <a:solidFill>
              <a:srgbClr val="99FFCC"/>
            </a:solidFill>
            <a:ln>
              <a:solidFill>
                <a:srgbClr val="99FF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수리과학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+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경영학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  <p:sp>
          <p:nvSpPr>
            <p:cNvPr id="17" name="화살표: 아래쪽 16">
              <a:extLst>
                <a:ext uri="{FF2B5EF4-FFF2-40B4-BE49-F238E27FC236}">
                  <a16:creationId xmlns:a16="http://schemas.microsoft.com/office/drawing/2014/main" id="{12A03DE4-A875-8B0D-6647-CA5D0AC3497E}"/>
                </a:ext>
              </a:extLst>
            </p:cNvPr>
            <p:cNvSpPr/>
            <p:nvPr/>
          </p:nvSpPr>
          <p:spPr>
            <a:xfrm>
              <a:off x="5732062" y="4093463"/>
              <a:ext cx="727875" cy="474560"/>
            </a:xfrm>
            <a:prstGeom prst="downArrow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/>
                <a:cs typeface="+mn-cs"/>
                <a:sym typeface="Arial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D04ED1B-E5C7-A5DD-988B-DA8D250870E1}"/>
                </a:ext>
              </a:extLst>
            </p:cNvPr>
            <p:cNvSpPr txBox="1"/>
            <p:nvPr/>
          </p:nvSpPr>
          <p:spPr>
            <a:xfrm>
              <a:off x="4695312" y="4951724"/>
              <a:ext cx="28013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보험사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pricing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모델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아이디어 제시 및 구체화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1E1D8A-B399-C84D-1F87-97F8AE0195D4}"/>
                </a:ext>
              </a:extLst>
            </p:cNvPr>
            <p:cNvSpPr txBox="1"/>
            <p:nvPr/>
          </p:nvSpPr>
          <p:spPr>
            <a:xfrm>
              <a:off x="5477022" y="1390017"/>
              <a:ext cx="1200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&lt;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해원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&gt;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B5F6642-8EBE-E948-B790-3E84C2048C07}"/>
              </a:ext>
            </a:extLst>
          </p:cNvPr>
          <p:cNvGrpSpPr/>
          <p:nvPr/>
        </p:nvGrpSpPr>
        <p:grpSpPr>
          <a:xfrm>
            <a:off x="7928706" y="1807072"/>
            <a:ext cx="3197207" cy="4209159"/>
            <a:chOff x="8123765" y="1390017"/>
            <a:chExt cx="3197207" cy="4209159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E273E4C-6A6B-DE8D-895F-1778A664DF0E}"/>
                </a:ext>
              </a:extLst>
            </p:cNvPr>
            <p:cNvSpPr/>
            <p:nvPr/>
          </p:nvSpPr>
          <p:spPr>
            <a:xfrm>
              <a:off x="8614093" y="1759349"/>
              <a:ext cx="2216552" cy="2152863"/>
            </a:xfrm>
            <a:prstGeom prst="ellipse">
              <a:avLst/>
            </a:prstGeom>
            <a:solidFill>
              <a:srgbClr val="99CCFF"/>
            </a:solidFill>
            <a:ln>
              <a:solidFill>
                <a:srgbClr val="99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정치학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+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경제학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  <p:sp>
          <p:nvSpPr>
            <p:cNvPr id="19" name="화살표: 아래쪽 18">
              <a:extLst>
                <a:ext uri="{FF2B5EF4-FFF2-40B4-BE49-F238E27FC236}">
                  <a16:creationId xmlns:a16="http://schemas.microsoft.com/office/drawing/2014/main" id="{DD2FA6A7-7C3C-7201-8F4F-6F6C105EC5D8}"/>
                </a:ext>
              </a:extLst>
            </p:cNvPr>
            <p:cNvSpPr/>
            <p:nvPr/>
          </p:nvSpPr>
          <p:spPr>
            <a:xfrm>
              <a:off x="9358432" y="4093463"/>
              <a:ext cx="727875" cy="474560"/>
            </a:xfrm>
            <a:prstGeom prst="downArrow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/>
                <a:cs typeface="+mn-cs"/>
                <a:sym typeface="Arial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1F20FE-FA82-954A-2B69-EEF1032B131F}"/>
                </a:ext>
              </a:extLst>
            </p:cNvPr>
            <p:cNvSpPr txBox="1"/>
            <p:nvPr/>
          </p:nvSpPr>
          <p:spPr>
            <a:xfrm>
              <a:off x="8123765" y="4952845"/>
              <a:ext cx="31972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실손 의료보험 관련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제도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anose="02030604000101010101" pitchFamily="18" charset="-127"/>
                  <a:sym typeface="Arial"/>
                </a:rPr>
                <a:t>∙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정책 자료 수집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F13CFEF-261C-C432-4479-F802D66FC9D0}"/>
                </a:ext>
              </a:extLst>
            </p:cNvPr>
            <p:cNvSpPr txBox="1"/>
            <p:nvPr/>
          </p:nvSpPr>
          <p:spPr>
            <a:xfrm>
              <a:off x="9122249" y="1390017"/>
              <a:ext cx="1200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&lt;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재현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&gt;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</p:grpSp>
      <p:sp>
        <p:nvSpPr>
          <p:cNvPr id="23" name="Google Shape;264;p9">
            <a:extLst>
              <a:ext uri="{FF2B5EF4-FFF2-40B4-BE49-F238E27FC236}">
                <a16:creationId xmlns:a16="http://schemas.microsoft.com/office/drawing/2014/main" id="{9D20EB39-7FDB-DA39-5026-D3D8FA0CC104}"/>
              </a:ext>
            </a:extLst>
          </p:cNvPr>
          <p:cNvSpPr txBox="1"/>
          <p:nvPr/>
        </p:nvSpPr>
        <p:spPr>
          <a:xfrm>
            <a:off x="583709" y="870007"/>
            <a:ext cx="1139009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</a:pPr>
            <a:r>
              <a:rPr lang="en-US" altLang="ko-KR" sz="28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Major Diversity</a:t>
            </a:r>
            <a:endParaRPr sz="2800" b="0" i="0" u="none" strike="noStrike" cap="none" dirty="0">
              <a:solidFill>
                <a:srgbClr val="3A3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4280140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D5B84-5BD9-2E53-D771-BC448CA23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EEDA313-E5FC-1612-75C8-089910633C66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F4CC66C-202C-5BBB-1076-B8E45E3C5D04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9211C14-D8AE-750A-9E4A-DFBC8B3CDC0B}"/>
              </a:ext>
            </a:extLst>
          </p:cNvPr>
          <p:cNvSpPr txBox="1"/>
          <p:nvPr/>
        </p:nvSpPr>
        <p:spPr>
          <a:xfrm>
            <a:off x="7552439" y="5214456"/>
            <a:ext cx="6046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cs typeface="Arial"/>
                <a:sym typeface="Arial"/>
              </a:rPr>
              <a:t>C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lack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7149C-56CA-F8D0-6672-89F2026A6CA0}"/>
              </a:ext>
            </a:extLst>
          </p:cNvPr>
          <p:cNvSpPr txBox="1"/>
          <p:nvPr/>
        </p:nvSpPr>
        <p:spPr>
          <a:xfrm>
            <a:off x="583709" y="447086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200" dirty="0">
                <a:solidFill>
                  <a:srgbClr val="3D3A35"/>
                </a:solidFill>
                <a:latin typeface="Montserrat SemiBold"/>
              </a:rPr>
              <a:t>1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Arial"/>
                <a:sym typeface="Arial"/>
              </a:rPr>
              <a:t>. Team Diversity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cs typeface="Arial"/>
              <a:sym typeface="Arial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C5D4630-A3F3-13D6-1627-26B58AAA842D}"/>
              </a:ext>
            </a:extLst>
          </p:cNvPr>
          <p:cNvGrpSpPr/>
          <p:nvPr/>
        </p:nvGrpSpPr>
        <p:grpSpPr>
          <a:xfrm>
            <a:off x="832288" y="1807072"/>
            <a:ext cx="3342037" cy="4486158"/>
            <a:chOff x="798609" y="1390017"/>
            <a:chExt cx="3342037" cy="448615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A71C545-182C-9EB2-44A8-6C3CACFDB407}"/>
                </a:ext>
              </a:extLst>
            </p:cNvPr>
            <p:cNvSpPr/>
            <p:nvPr/>
          </p:nvSpPr>
          <p:spPr>
            <a:xfrm>
              <a:off x="1361355" y="1759349"/>
              <a:ext cx="2216552" cy="2152863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  <p:sp>
          <p:nvSpPr>
            <p:cNvPr id="15" name="화살표: 아래쪽 14">
              <a:extLst>
                <a:ext uri="{FF2B5EF4-FFF2-40B4-BE49-F238E27FC236}">
                  <a16:creationId xmlns:a16="http://schemas.microsoft.com/office/drawing/2014/main" id="{8D7B5878-D9A1-283B-D0F4-6A3AF62B4B34}"/>
                </a:ext>
              </a:extLst>
            </p:cNvPr>
            <p:cNvSpPr/>
            <p:nvPr/>
          </p:nvSpPr>
          <p:spPr>
            <a:xfrm>
              <a:off x="2105693" y="4093463"/>
              <a:ext cx="727875" cy="474560"/>
            </a:xfrm>
            <a:prstGeom prst="downArrow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/>
                <a:cs typeface="+mn-cs"/>
                <a:sym typeface="Arial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0EAF3BA-7948-4CF7-A3A7-5D21298F063D}"/>
                </a:ext>
              </a:extLst>
            </p:cNvPr>
            <p:cNvSpPr txBox="1"/>
            <p:nvPr/>
          </p:nvSpPr>
          <p:spPr>
            <a:xfrm>
              <a:off x="798609" y="4952845"/>
              <a:ext cx="33420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홍콩에서 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17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년 간 거주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(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아직 한국어보다 영어가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편함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!)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F8405D4-FA10-7A1B-7D14-2DFAF2FD0876}"/>
                </a:ext>
              </a:extLst>
            </p:cNvPr>
            <p:cNvSpPr txBox="1"/>
            <p:nvPr/>
          </p:nvSpPr>
          <p:spPr>
            <a:xfrm>
              <a:off x="1869506" y="1390017"/>
              <a:ext cx="1200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&lt;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경호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&gt;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AA6A08C-50E2-9079-B3D7-D8B63DF5421D}"/>
              </a:ext>
            </a:extLst>
          </p:cNvPr>
          <p:cNvGrpSpPr/>
          <p:nvPr/>
        </p:nvGrpSpPr>
        <p:grpSpPr>
          <a:xfrm>
            <a:off x="4497396" y="1808193"/>
            <a:ext cx="3197206" cy="4669703"/>
            <a:chOff x="4497395" y="1390017"/>
            <a:chExt cx="3197206" cy="4669703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F86D9C4-5068-1A9F-8AAA-305F672E2310}"/>
                </a:ext>
              </a:extLst>
            </p:cNvPr>
            <p:cNvSpPr/>
            <p:nvPr/>
          </p:nvSpPr>
          <p:spPr>
            <a:xfrm>
              <a:off x="4987724" y="1759349"/>
              <a:ext cx="2216552" cy="2152863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  <p:sp>
          <p:nvSpPr>
            <p:cNvPr id="17" name="화살표: 아래쪽 16">
              <a:extLst>
                <a:ext uri="{FF2B5EF4-FFF2-40B4-BE49-F238E27FC236}">
                  <a16:creationId xmlns:a16="http://schemas.microsoft.com/office/drawing/2014/main" id="{E877C6C1-04DF-BE81-173D-92E9F4E6CF11}"/>
                </a:ext>
              </a:extLst>
            </p:cNvPr>
            <p:cNvSpPr/>
            <p:nvPr/>
          </p:nvSpPr>
          <p:spPr>
            <a:xfrm>
              <a:off x="5732062" y="4093463"/>
              <a:ext cx="727875" cy="474560"/>
            </a:xfrm>
            <a:prstGeom prst="downArrow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/>
                <a:cs typeface="+mn-cs"/>
                <a:sym typeface="Arial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1805878-B41F-377F-B48B-369392CF1E07}"/>
                </a:ext>
              </a:extLst>
            </p:cNvPr>
            <p:cNvSpPr txBox="1"/>
            <p:nvPr/>
          </p:nvSpPr>
          <p:spPr>
            <a:xfrm>
              <a:off x="4497395" y="4982502"/>
              <a:ext cx="319720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중국 다롄에서 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5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년 간 거주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(</a:t>
              </a:r>
              <a:r>
                <a:rPr kumimoji="0" lang="ko-KR" altLang="en-US" sz="1400" b="0" i="0" u="none" strike="sng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영재발굴 프로그램에 나오는</a:t>
              </a:r>
              <a:endParaRPr kumimoji="0" lang="en-US" altLang="ko-KR" sz="1400" b="0" i="0" u="none" strike="sng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sng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꼬마 </a:t>
              </a:r>
              <a:r>
                <a:rPr lang="ko-KR" altLang="en-US" strike="sngStrike" kern="1200" dirty="0">
                  <a:solidFill>
                    <a:srgbClr val="3A3838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천재 </a:t>
              </a:r>
              <a:r>
                <a:rPr kumimoji="0" lang="ko-KR" altLang="en-US" sz="1400" b="0" i="0" u="none" strike="sng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같음</a:t>
              </a:r>
              <a:r>
                <a:rPr kumimoji="0" lang="en-US" altLang="ko-KR" sz="1400" b="0" i="0" u="none" strike="sng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!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0627D9E-E7E4-65A8-BEC7-B963E8E96AEF}"/>
                </a:ext>
              </a:extLst>
            </p:cNvPr>
            <p:cNvSpPr txBox="1"/>
            <p:nvPr/>
          </p:nvSpPr>
          <p:spPr>
            <a:xfrm>
              <a:off x="5495876" y="1390017"/>
              <a:ext cx="1200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&lt;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해원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&gt;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1256BE7-7895-CD6D-0CC8-3E8C0452450C}"/>
              </a:ext>
            </a:extLst>
          </p:cNvPr>
          <p:cNvGrpSpPr/>
          <p:nvPr/>
        </p:nvGrpSpPr>
        <p:grpSpPr>
          <a:xfrm>
            <a:off x="7928706" y="1807072"/>
            <a:ext cx="3197207" cy="4209159"/>
            <a:chOff x="8123765" y="1390017"/>
            <a:chExt cx="3197207" cy="4209159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1ABBA23-EB52-ED60-568B-EADD5E8DD388}"/>
                </a:ext>
              </a:extLst>
            </p:cNvPr>
            <p:cNvSpPr/>
            <p:nvPr/>
          </p:nvSpPr>
          <p:spPr>
            <a:xfrm>
              <a:off x="8614093" y="1759349"/>
              <a:ext cx="2216552" cy="2152863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  <p:sp>
          <p:nvSpPr>
            <p:cNvPr id="19" name="화살표: 아래쪽 18">
              <a:extLst>
                <a:ext uri="{FF2B5EF4-FFF2-40B4-BE49-F238E27FC236}">
                  <a16:creationId xmlns:a16="http://schemas.microsoft.com/office/drawing/2014/main" id="{4C642F8D-68F3-547A-8BEA-E6346887BF3C}"/>
                </a:ext>
              </a:extLst>
            </p:cNvPr>
            <p:cNvSpPr/>
            <p:nvPr/>
          </p:nvSpPr>
          <p:spPr>
            <a:xfrm>
              <a:off x="9358432" y="4093463"/>
              <a:ext cx="727875" cy="474560"/>
            </a:xfrm>
            <a:prstGeom prst="downArrow">
              <a:avLst/>
            </a:prstGeom>
            <a:solidFill>
              <a:srgbClr val="FF66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/>
                <a:cs typeface="+mn-cs"/>
                <a:sym typeface="Arial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57ED44A-0CA1-7842-2A19-986630A316D8}"/>
                </a:ext>
              </a:extLst>
            </p:cNvPr>
            <p:cNvSpPr txBox="1"/>
            <p:nvPr/>
          </p:nvSpPr>
          <p:spPr>
            <a:xfrm>
              <a:off x="8123765" y="4952845"/>
              <a:ext cx="3197207" cy="64633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부산국제고등학교에서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3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년 간 열심히 공부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..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3CB2AD-7CF0-1406-E36E-DB3F04F8CB15}"/>
                </a:ext>
              </a:extLst>
            </p:cNvPr>
            <p:cNvSpPr txBox="1"/>
            <p:nvPr/>
          </p:nvSpPr>
          <p:spPr>
            <a:xfrm>
              <a:off x="9122249" y="1390017"/>
              <a:ext cx="1200245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&lt;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재현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&gt;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</p:grpSp>
      <p:sp>
        <p:nvSpPr>
          <p:cNvPr id="12" name="Google Shape;264;p9">
            <a:extLst>
              <a:ext uri="{FF2B5EF4-FFF2-40B4-BE49-F238E27FC236}">
                <a16:creationId xmlns:a16="http://schemas.microsoft.com/office/drawing/2014/main" id="{A988ADB8-45B8-4026-C673-10ACB04970A4}"/>
              </a:ext>
            </a:extLst>
          </p:cNvPr>
          <p:cNvSpPr txBox="1"/>
          <p:nvPr/>
        </p:nvSpPr>
        <p:spPr>
          <a:xfrm>
            <a:off x="583709" y="870007"/>
            <a:ext cx="1139009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</a:pPr>
            <a:r>
              <a:rPr lang="en-US" altLang="ko-KR" sz="28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International Diversity</a:t>
            </a:r>
            <a:endParaRPr sz="2800" b="0" i="0" u="none" strike="noStrike" cap="none" dirty="0">
              <a:solidFill>
                <a:srgbClr val="3A3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878263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27EA5-8513-CD9E-A572-EAD49CAB8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EE7EEBE-931A-FBA3-B118-F8A76333DFDE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92C3C76-0202-C366-1697-8B3FC809B862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AF5731C-1199-8916-D446-53E6DE66F110}"/>
              </a:ext>
            </a:extLst>
          </p:cNvPr>
          <p:cNvSpPr txBox="1"/>
          <p:nvPr/>
        </p:nvSpPr>
        <p:spPr>
          <a:xfrm>
            <a:off x="7552439" y="5214456"/>
            <a:ext cx="6046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cs typeface="Arial"/>
                <a:sym typeface="Arial"/>
              </a:rPr>
              <a:t>C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lack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B4530E-8279-3506-1C90-659A5D5E4ABB}"/>
              </a:ext>
            </a:extLst>
          </p:cNvPr>
          <p:cNvSpPr txBox="1"/>
          <p:nvPr/>
        </p:nvSpPr>
        <p:spPr>
          <a:xfrm>
            <a:off x="583709" y="447086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200" dirty="0">
                <a:solidFill>
                  <a:srgbClr val="3D3A35"/>
                </a:solidFill>
                <a:latin typeface="Montserrat SemiBold"/>
              </a:rPr>
              <a:t>1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Arial"/>
                <a:sym typeface="Arial"/>
              </a:rPr>
              <a:t>. Team Diversity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cs typeface="Arial"/>
              <a:sym typeface="Arial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D79D1CB-09A5-E0A9-F189-0647CD08EAFC}"/>
              </a:ext>
            </a:extLst>
          </p:cNvPr>
          <p:cNvGrpSpPr/>
          <p:nvPr/>
        </p:nvGrpSpPr>
        <p:grpSpPr>
          <a:xfrm>
            <a:off x="1233652" y="1807072"/>
            <a:ext cx="2539313" cy="3931040"/>
            <a:chOff x="1199973" y="1390017"/>
            <a:chExt cx="2539313" cy="3931040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7D07975-D0CC-D8AA-B791-E04D2DD132F1}"/>
                </a:ext>
              </a:extLst>
            </p:cNvPr>
            <p:cNvSpPr/>
            <p:nvPr/>
          </p:nvSpPr>
          <p:spPr>
            <a:xfrm>
              <a:off x="1361355" y="1759349"/>
              <a:ext cx="2216552" cy="2152863"/>
            </a:xfrm>
            <a:prstGeom prst="ellipse">
              <a:avLst/>
            </a:prstGeom>
            <a:solidFill>
              <a:srgbClr val="FFFF66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개발자</a:t>
              </a:r>
            </a:p>
          </p:txBody>
        </p:sp>
        <p:sp>
          <p:nvSpPr>
            <p:cNvPr id="15" name="화살표: 아래쪽 14">
              <a:extLst>
                <a:ext uri="{FF2B5EF4-FFF2-40B4-BE49-F238E27FC236}">
                  <a16:creationId xmlns:a16="http://schemas.microsoft.com/office/drawing/2014/main" id="{22FB4C58-B3FF-FB5F-06B7-19842406767E}"/>
                </a:ext>
              </a:extLst>
            </p:cNvPr>
            <p:cNvSpPr/>
            <p:nvPr/>
          </p:nvSpPr>
          <p:spPr>
            <a:xfrm>
              <a:off x="2105693" y="4093463"/>
              <a:ext cx="727875" cy="474560"/>
            </a:xfrm>
            <a:prstGeom prst="downArrow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/>
                <a:cs typeface="+mn-cs"/>
                <a:sym typeface="Arial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78E319-E72F-1D66-0925-9D9696B63EAA}"/>
                </a:ext>
              </a:extLst>
            </p:cNvPr>
            <p:cNvSpPr txBox="1"/>
            <p:nvPr/>
          </p:nvSpPr>
          <p:spPr>
            <a:xfrm>
              <a:off x="1199973" y="4951725"/>
              <a:ext cx="25393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실제 모델 개발 경험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94D18F-4238-0C64-BAA0-320111B872B7}"/>
                </a:ext>
              </a:extLst>
            </p:cNvPr>
            <p:cNvSpPr txBox="1"/>
            <p:nvPr/>
          </p:nvSpPr>
          <p:spPr>
            <a:xfrm>
              <a:off x="1869506" y="1390017"/>
              <a:ext cx="1200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&lt;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경호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&gt;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4890233-00B8-D256-CC09-E8AD6E8E0B82}"/>
              </a:ext>
            </a:extLst>
          </p:cNvPr>
          <p:cNvGrpSpPr/>
          <p:nvPr/>
        </p:nvGrpSpPr>
        <p:grpSpPr>
          <a:xfrm>
            <a:off x="4583618" y="1808193"/>
            <a:ext cx="3012649" cy="4483917"/>
            <a:chOff x="4583617" y="1390017"/>
            <a:chExt cx="3012649" cy="4483917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FE1F915-BB16-080D-4E2B-DA75921F11AB}"/>
                </a:ext>
              </a:extLst>
            </p:cNvPr>
            <p:cNvSpPr/>
            <p:nvPr/>
          </p:nvSpPr>
          <p:spPr>
            <a:xfrm>
              <a:off x="4987724" y="1759349"/>
              <a:ext cx="2216552" cy="2152863"/>
            </a:xfrm>
            <a:prstGeom prst="ellipse">
              <a:avLst/>
            </a:prstGeom>
            <a:solidFill>
              <a:srgbClr val="99FFCC"/>
            </a:solidFill>
            <a:ln>
              <a:solidFill>
                <a:srgbClr val="99FF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재무 분야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대학원 진학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  <p:sp>
          <p:nvSpPr>
            <p:cNvPr id="17" name="화살표: 아래쪽 16">
              <a:extLst>
                <a:ext uri="{FF2B5EF4-FFF2-40B4-BE49-F238E27FC236}">
                  <a16:creationId xmlns:a16="http://schemas.microsoft.com/office/drawing/2014/main" id="{1647810D-3A03-4266-468E-27C9EDF42EF5}"/>
                </a:ext>
              </a:extLst>
            </p:cNvPr>
            <p:cNvSpPr/>
            <p:nvPr/>
          </p:nvSpPr>
          <p:spPr>
            <a:xfrm>
              <a:off x="5732062" y="4093463"/>
              <a:ext cx="727875" cy="474560"/>
            </a:xfrm>
            <a:prstGeom prst="downArrow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/>
                <a:cs typeface="+mn-cs"/>
                <a:sym typeface="Arial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2A5260-6A50-0307-568E-15FEC3F76F1D}"/>
                </a:ext>
              </a:extLst>
            </p:cNvPr>
            <p:cNvSpPr txBox="1"/>
            <p:nvPr/>
          </p:nvSpPr>
          <p:spPr>
            <a:xfrm>
              <a:off x="4583617" y="4950604"/>
              <a:ext cx="301264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학문적 관심사와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관련된 연구 경험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(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졸업논문 주제로도 고려 중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!)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F0F698-F781-9BE3-B342-3B95A50CC22E}"/>
                </a:ext>
              </a:extLst>
            </p:cNvPr>
            <p:cNvSpPr txBox="1"/>
            <p:nvPr/>
          </p:nvSpPr>
          <p:spPr>
            <a:xfrm>
              <a:off x="5495876" y="1390017"/>
              <a:ext cx="1200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&lt;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해원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&gt;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8E65264-E137-D36D-2671-C05CA11C6578}"/>
              </a:ext>
            </a:extLst>
          </p:cNvPr>
          <p:cNvGrpSpPr/>
          <p:nvPr/>
        </p:nvGrpSpPr>
        <p:grpSpPr>
          <a:xfrm>
            <a:off x="7928706" y="1807072"/>
            <a:ext cx="3197207" cy="4209159"/>
            <a:chOff x="8123765" y="1390017"/>
            <a:chExt cx="3197207" cy="4209159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6619C6D-739F-3DD3-E416-C68B11E0EC0E}"/>
                </a:ext>
              </a:extLst>
            </p:cNvPr>
            <p:cNvSpPr/>
            <p:nvPr/>
          </p:nvSpPr>
          <p:spPr>
            <a:xfrm>
              <a:off x="8614093" y="1759349"/>
              <a:ext cx="2216552" cy="2152863"/>
            </a:xfrm>
            <a:prstGeom prst="ellipse">
              <a:avLst/>
            </a:prstGeom>
            <a:solidFill>
              <a:srgbClr val="99CCFF"/>
            </a:solidFill>
            <a:ln>
              <a:solidFill>
                <a:srgbClr val="99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로스쿨 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진학 후 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경제법 전공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  <p:sp>
          <p:nvSpPr>
            <p:cNvPr id="19" name="화살표: 아래쪽 18">
              <a:extLst>
                <a:ext uri="{FF2B5EF4-FFF2-40B4-BE49-F238E27FC236}">
                  <a16:creationId xmlns:a16="http://schemas.microsoft.com/office/drawing/2014/main" id="{E6B2BF4F-93C7-C8AB-0043-5C4382A0E480}"/>
                </a:ext>
              </a:extLst>
            </p:cNvPr>
            <p:cNvSpPr/>
            <p:nvPr/>
          </p:nvSpPr>
          <p:spPr>
            <a:xfrm>
              <a:off x="9358432" y="4093463"/>
              <a:ext cx="727875" cy="474560"/>
            </a:xfrm>
            <a:prstGeom prst="downArrow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/>
                <a:cs typeface="+mn-cs"/>
                <a:sym typeface="Arial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FF84F0-473B-DEFA-9535-BAB4AA9AFBCF}"/>
                </a:ext>
              </a:extLst>
            </p:cNvPr>
            <p:cNvSpPr txBox="1"/>
            <p:nvPr/>
          </p:nvSpPr>
          <p:spPr>
            <a:xfrm>
              <a:off x="8123765" y="4952845"/>
              <a:ext cx="31972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보험 운영 구조 등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관련 분야에 대한 지식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6B53F2-BE3F-E7B0-D335-4D403EFB1978}"/>
                </a:ext>
              </a:extLst>
            </p:cNvPr>
            <p:cNvSpPr txBox="1"/>
            <p:nvPr/>
          </p:nvSpPr>
          <p:spPr>
            <a:xfrm>
              <a:off x="9122249" y="1390017"/>
              <a:ext cx="1200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&lt;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재현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Arial"/>
                </a:rPr>
                <a:t>&gt;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Arial"/>
              </a:endParaRPr>
            </a:p>
          </p:txBody>
        </p:sp>
      </p:grpSp>
      <p:sp>
        <p:nvSpPr>
          <p:cNvPr id="12" name="Google Shape;264;p9">
            <a:extLst>
              <a:ext uri="{FF2B5EF4-FFF2-40B4-BE49-F238E27FC236}">
                <a16:creationId xmlns:a16="http://schemas.microsoft.com/office/drawing/2014/main" id="{F05A2DD2-23C2-E3AF-8E2D-FD80A6E85DDE}"/>
              </a:ext>
            </a:extLst>
          </p:cNvPr>
          <p:cNvSpPr txBox="1"/>
          <p:nvPr/>
        </p:nvSpPr>
        <p:spPr>
          <a:xfrm>
            <a:off x="583709" y="870007"/>
            <a:ext cx="1139009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</a:pPr>
            <a:r>
              <a:rPr lang="en-US" altLang="ko-KR" sz="28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Career Diversity</a:t>
            </a:r>
            <a:endParaRPr sz="2800" b="0" i="0" u="none" strike="noStrike" cap="none" dirty="0">
              <a:solidFill>
                <a:srgbClr val="3A38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671794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8"/>
          <p:cNvSpPr txBox="1"/>
          <p:nvPr/>
        </p:nvSpPr>
        <p:spPr>
          <a:xfrm>
            <a:off x="625089" y="2828834"/>
            <a:ext cx="484299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Problem Overview</a:t>
            </a:r>
            <a:endParaRPr sz="36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433A26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</TotalTime>
  <Words>3214</Words>
  <Application>Microsoft Office PowerPoint</Application>
  <PresentationFormat>Widescreen</PresentationFormat>
  <Paragraphs>969</Paragraphs>
  <Slides>59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70" baseType="lpstr">
      <vt:lpstr>Montserrat Black</vt:lpstr>
      <vt:lpstr>Montserrat</vt:lpstr>
      <vt:lpstr>맑은 고딕</vt:lpstr>
      <vt:lpstr>한컴 말랑말랑 Regular</vt:lpstr>
      <vt:lpstr>Montserrat SemiBold</vt:lpstr>
      <vt:lpstr>Courier New</vt:lpstr>
      <vt:lpstr>함초롬바탕</vt:lpstr>
      <vt:lpstr>ADLaM Display</vt:lpstr>
      <vt:lpstr>Arial</vt:lpstr>
      <vt:lpstr>Office 테마</vt:lpstr>
      <vt:lpstr>1_Office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Yu Saebyeol</dc:creator>
  <cp:lastModifiedBy>김경호</cp:lastModifiedBy>
  <cp:revision>20</cp:revision>
  <dcterms:created xsi:type="dcterms:W3CDTF">2021-10-22T06:13:27Z</dcterms:created>
  <dcterms:modified xsi:type="dcterms:W3CDTF">2024-11-04T12:51:59Z</dcterms:modified>
</cp:coreProperties>
</file>